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0" r:id="rId2"/>
  </p:sldMasterIdLst>
  <p:notesMasterIdLst>
    <p:notesMasterId r:id="rId18"/>
  </p:notesMasterIdLst>
  <p:sldIdLst>
    <p:sldId id="984" r:id="rId3"/>
    <p:sldId id="985" r:id="rId4"/>
    <p:sldId id="989" r:id="rId5"/>
    <p:sldId id="990" r:id="rId6"/>
    <p:sldId id="986" r:id="rId7"/>
    <p:sldId id="993" r:id="rId8"/>
    <p:sldId id="987" r:id="rId9"/>
    <p:sldId id="988" r:id="rId10"/>
    <p:sldId id="997" r:id="rId11"/>
    <p:sldId id="996" r:id="rId12"/>
    <p:sldId id="992" r:id="rId13"/>
    <p:sldId id="994" r:id="rId14"/>
    <p:sldId id="995" r:id="rId15"/>
    <p:sldId id="998" r:id="rId16"/>
    <p:sldId id="999" r:id="rId17"/>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8" autoAdjust="0"/>
    <p:restoredTop sz="53395" autoAdjust="0"/>
  </p:normalViewPr>
  <p:slideViewPr>
    <p:cSldViewPr snapToGrid="0" snapToObjects="1">
      <p:cViewPr varScale="1">
        <p:scale>
          <a:sx n="58" d="100"/>
          <a:sy n="58" d="100"/>
        </p:scale>
        <p:origin x="2358" y="54"/>
      </p:cViewPr>
      <p:guideLst/>
    </p:cSldViewPr>
  </p:slideViewPr>
  <p:notesTextViewPr>
    <p:cViewPr>
      <p:scale>
        <a:sx n="150" d="100"/>
        <a:sy n="150" d="100"/>
      </p:scale>
      <p:origin x="0" y="-66"/>
    </p:cViewPr>
  </p:notesTextViewPr>
  <p:sorterViewPr>
    <p:cViewPr>
      <p:scale>
        <a:sx n="120" d="100"/>
        <a:sy n="120" d="100"/>
      </p:scale>
      <p:origin x="0" y="0"/>
    </p:cViewPr>
  </p:sorterViewPr>
  <p:notesViewPr>
    <p:cSldViewPr snapToGrid="0" snapToObjects="1">
      <p:cViewPr varScale="1">
        <p:scale>
          <a:sx n="85" d="100"/>
          <a:sy n="85" d="100"/>
        </p:scale>
        <p:origin x="39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BEB1C76C-E7F6-144F-83F7-4BBA30215E2C}" type="datetimeFigureOut">
              <a:rPr lang="fr-FR" smtClean="0"/>
              <a:t>09/02/2021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89CCC-5FC6-F141-82E1-CC45A867ECCD}" type="slidenum">
              <a:rPr lang="fr-FR" smtClean="0"/>
              <a:t>‹N°›</a:t>
            </a:fld>
            <a:endParaRPr lang="fr-FR"/>
          </a:p>
        </p:txBody>
      </p:sp>
    </p:spTree>
    <p:extLst>
      <p:ext uri="{BB962C8B-B14F-4D97-AF65-F5344CB8AC3E}">
        <p14:creationId xmlns:p14="http://schemas.microsoft.com/office/powerpoint/2010/main" val="34834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Diapo </a:t>
            </a:r>
            <a:r>
              <a:rPr lang="fr-FR" sz="1200" b="1" i="0" kern="1200" dirty="0" smtClean="0">
                <a:solidFill>
                  <a:schemeClr val="tx1"/>
                </a:solidFill>
                <a:effectLst/>
                <a:latin typeface="+mn-lt"/>
                <a:ea typeface="+mn-ea"/>
                <a:cs typeface="+mn-cs"/>
              </a:rPr>
              <a:t>1. </a:t>
            </a:r>
            <a:r>
              <a:rPr lang="fr-FR" sz="1200" b="1" i="0" kern="1200" dirty="0" smtClean="0">
                <a:solidFill>
                  <a:schemeClr val="tx1"/>
                </a:solidFill>
                <a:effectLst/>
                <a:latin typeface="+mn-lt"/>
                <a:ea typeface="+mn-ea"/>
                <a:cs typeface="+mn-cs"/>
              </a:rPr>
              <a:t>titre de la présentation</a:t>
            </a:r>
          </a:p>
          <a:p>
            <a:endParaRPr lang="fr-FR" sz="1200" b="1"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L’état nutritionnel</a:t>
            </a:r>
            <a:r>
              <a:rPr lang="fr-FR" sz="1200" b="0" i="0" kern="1200" dirty="0" smtClean="0">
                <a:solidFill>
                  <a:schemeClr val="tx1"/>
                </a:solidFill>
                <a:effectLst/>
                <a:latin typeface="+mn-lt"/>
                <a:ea typeface="+mn-ea"/>
                <a:cs typeface="+mn-cs"/>
              </a:rPr>
              <a:t>, composante essentielle de la santé et du bien-être d'une personne, doit être reconnu comme un élément essentiel pour atteindre la couverture sanitaire universelle et les objectifs de développement durable d'ici 2030 au Niger</a:t>
            </a:r>
            <a:r>
              <a:rPr lang="fr-FR" sz="1200" b="1" i="0" kern="1200" dirty="0" smtClean="0">
                <a:solidFill>
                  <a:schemeClr val="tx1"/>
                </a:solidFill>
                <a:effectLst/>
                <a:latin typeface="+mn-lt"/>
                <a:ea typeface="+mn-ea"/>
                <a:cs typeface="+mn-cs"/>
              </a:rPr>
              <a:t>.</a:t>
            </a:r>
            <a:r>
              <a:rPr lang="fr-FR" sz="1200" b="1"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Non seulement les chiffres actuels de sous-nutrition au Niger restent parmi les plus élevés signifiant qu'il est urgent d’agir en </a:t>
            </a:r>
            <a:r>
              <a:rPr lang="fr-FR" sz="1200" b="1" i="0" kern="1200" dirty="0" smtClean="0">
                <a:solidFill>
                  <a:schemeClr val="tx1"/>
                </a:solidFill>
                <a:effectLst/>
                <a:latin typeface="+mn-lt"/>
                <a:ea typeface="+mn-ea"/>
                <a:cs typeface="+mn-cs"/>
              </a:rPr>
              <a:t>fixant des objectifs</a:t>
            </a:r>
            <a:r>
              <a:rPr lang="fr-FR" sz="1200" b="1" i="0" kern="1200" baseline="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plus ambitieux et en mobilisant toutes les énergies </a:t>
            </a:r>
            <a:r>
              <a:rPr lang="fr-FR" sz="1200" b="0" i="0" kern="1200" dirty="0" smtClean="0">
                <a:solidFill>
                  <a:schemeClr val="tx1"/>
                </a:solidFill>
                <a:effectLst/>
                <a:latin typeface="+mn-lt"/>
                <a:ea typeface="+mn-ea"/>
                <a:cs typeface="+mn-cs"/>
              </a:rPr>
              <a:t>pour mettre fin à toutes les formes de malnutrition d'ici 2030, ce qui est essentiel pour assurer des vies saines et promouvoir le « bien-être ».  C’est pourquoi la mise en place des </a:t>
            </a:r>
            <a:r>
              <a:rPr lang="fr-FR" sz="1200" b="1" i="0" kern="1200" dirty="0" smtClean="0">
                <a:solidFill>
                  <a:schemeClr val="tx1"/>
                </a:solidFill>
                <a:effectLst/>
                <a:latin typeface="+mn-lt"/>
                <a:ea typeface="+mn-ea"/>
                <a:cs typeface="+mn-cs"/>
              </a:rPr>
              <a:t>interventions de lutte contre la malnutrition </a:t>
            </a:r>
            <a:r>
              <a:rPr lang="fr-FR" sz="1200" b="0" i="0" kern="1200" dirty="0" smtClean="0">
                <a:solidFill>
                  <a:schemeClr val="tx1"/>
                </a:solidFill>
                <a:effectLst/>
                <a:latin typeface="+mn-lt"/>
                <a:ea typeface="+mn-ea"/>
                <a:cs typeface="+mn-cs"/>
              </a:rPr>
              <a:t>a une plus grande échelle s’impose comme un droit fondamental mais aussi un impératif développement</a:t>
            </a:r>
            <a:r>
              <a:rPr lang="fr-FR" sz="1200" b="0" i="0" kern="1200" baseline="0" dirty="0" smtClean="0">
                <a:solidFill>
                  <a:schemeClr val="tx1"/>
                </a:solidFill>
                <a:effectLst/>
                <a:latin typeface="+mn-lt"/>
                <a:ea typeface="+mn-ea"/>
                <a:cs typeface="+mn-cs"/>
              </a:rPr>
              <a:t> national.</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Une </a:t>
            </a:r>
            <a:r>
              <a:rPr lang="fr-FR" sz="1200" b="1" i="0" kern="1200" dirty="0" smtClean="0">
                <a:solidFill>
                  <a:schemeClr val="tx1"/>
                </a:solidFill>
                <a:effectLst/>
                <a:latin typeface="+mn-lt"/>
                <a:ea typeface="+mn-ea"/>
                <a:cs typeface="+mn-cs"/>
              </a:rPr>
              <a:t>concentration exclusive </a:t>
            </a:r>
            <a:r>
              <a:rPr lang="fr-FR" sz="1200" b="0" i="0" kern="1200" dirty="0" smtClean="0">
                <a:solidFill>
                  <a:schemeClr val="tx1"/>
                </a:solidFill>
                <a:effectLst/>
                <a:latin typeface="+mn-lt"/>
                <a:ea typeface="+mn-ea"/>
                <a:cs typeface="+mn-cs"/>
              </a:rPr>
              <a:t>des énergies et du financement sur </a:t>
            </a:r>
            <a:r>
              <a:rPr lang="fr-FR" sz="1200" b="1" i="0" kern="1200" dirty="0" smtClean="0">
                <a:solidFill>
                  <a:schemeClr val="tx1"/>
                </a:solidFill>
                <a:effectLst/>
                <a:latin typeface="+mn-lt"/>
                <a:ea typeface="+mn-ea"/>
                <a:cs typeface="+mn-cs"/>
              </a:rPr>
              <a:t>les services curatifs</a:t>
            </a:r>
            <a:r>
              <a:rPr lang="fr-FR" sz="1200" b="0" i="0" kern="1200" dirty="0" smtClean="0">
                <a:solidFill>
                  <a:schemeClr val="tx1"/>
                </a:solidFill>
                <a:effectLst/>
                <a:latin typeface="+mn-lt"/>
                <a:ea typeface="+mn-ea"/>
                <a:cs typeface="+mn-cs"/>
              </a:rPr>
              <a:t>, les équipements médicaux et les médicaments pour traiter les maladies souvent liées à la malnutrition, </a:t>
            </a:r>
            <a:r>
              <a:rPr lang="fr-FR" sz="1200" b="1" i="0" kern="1200" dirty="0" smtClean="0">
                <a:solidFill>
                  <a:schemeClr val="tx1"/>
                </a:solidFill>
                <a:effectLst/>
                <a:latin typeface="+mn-lt"/>
                <a:ea typeface="+mn-ea"/>
                <a:cs typeface="+mn-cs"/>
              </a:rPr>
              <a:t>limitera les chances de bien-être nutritionnel </a:t>
            </a:r>
            <a:r>
              <a:rPr lang="fr-FR" sz="1200" b="0" i="0" kern="1200" dirty="0" smtClean="0">
                <a:solidFill>
                  <a:schemeClr val="tx1"/>
                </a:solidFill>
                <a:effectLst/>
                <a:latin typeface="+mn-lt"/>
                <a:ea typeface="+mn-ea"/>
                <a:cs typeface="+mn-cs"/>
              </a:rPr>
              <a:t>pour tous au Niger. C’est pourquoi, </a:t>
            </a:r>
            <a:r>
              <a:rPr lang="fr-FR" sz="1200" b="1" i="0" kern="1200" dirty="0" smtClean="0">
                <a:solidFill>
                  <a:schemeClr val="tx1"/>
                </a:solidFill>
                <a:effectLst/>
                <a:latin typeface="+mn-lt"/>
                <a:ea typeface="+mn-ea"/>
                <a:cs typeface="+mn-cs"/>
              </a:rPr>
              <a:t>les services de prévention </a:t>
            </a:r>
            <a:r>
              <a:rPr lang="fr-FR" sz="1200" b="0" i="0" kern="1200" dirty="0" smtClean="0">
                <a:solidFill>
                  <a:schemeClr val="tx1"/>
                </a:solidFill>
                <a:effectLst/>
                <a:latin typeface="+mn-lt"/>
                <a:ea typeface="+mn-ea"/>
                <a:cs typeface="+mn-cs"/>
              </a:rPr>
              <a:t>de toutes les formes de malnutrition doivent être promus</a:t>
            </a:r>
            <a:r>
              <a:rPr lang="fr-FR" sz="1200" b="0" i="0" kern="1200" baseline="0" dirty="0" smtClean="0">
                <a:solidFill>
                  <a:schemeClr val="tx1"/>
                </a:solidFill>
                <a:effectLst/>
                <a:latin typeface="+mn-lt"/>
                <a:ea typeface="+mn-ea"/>
                <a:cs typeface="+mn-cs"/>
              </a:rPr>
              <a:t> et accessibles à tous en donnant la priorité aux populations vulnérables.</a:t>
            </a:r>
            <a:r>
              <a:rPr lang="fr-FR" sz="1200" b="0" i="0" kern="1200" dirty="0" smtClean="0">
                <a:solidFill>
                  <a:schemeClr val="tx1"/>
                </a:solidFill>
                <a:effectLst/>
                <a:latin typeface="+mn-lt"/>
                <a:ea typeface="+mn-ea"/>
                <a:cs typeface="+mn-cs"/>
              </a:rPr>
              <a:t> </a:t>
            </a:r>
          </a:p>
          <a:p>
            <a:endParaRPr lang="fr-FR" dirty="0" smtClean="0"/>
          </a:p>
          <a:p>
            <a:r>
              <a:rPr lang="fr-FR" b="1" dirty="0" smtClean="0"/>
              <a:t>1 minute.</a:t>
            </a: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13106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10. </a:t>
            </a:r>
            <a:r>
              <a:rPr lang="fr-FR" b="1" baseline="0" dirty="0" smtClean="0"/>
              <a:t>Différences entre interventions spécifiques et sensibles</a:t>
            </a:r>
            <a:endParaRPr lang="fr-FR" b="1" dirty="0" smtClean="0"/>
          </a:p>
          <a:p>
            <a:endParaRPr lang="fr-FR" dirty="0" smtClean="0"/>
          </a:p>
          <a:p>
            <a:r>
              <a:rPr lang="fr-FR" dirty="0" smtClean="0"/>
              <a:t>À partir des résultats présentés dans</a:t>
            </a:r>
            <a:r>
              <a:rPr lang="fr-FR" baseline="0" dirty="0" smtClean="0"/>
              <a:t> les publications du The</a:t>
            </a:r>
            <a:r>
              <a:rPr lang="fr-FR" dirty="0" smtClean="0"/>
              <a:t> Lancet, on peut catégoriser les actions de lutte contre la malnutrition entre « spécifiques » et « sensibles ».</a:t>
            </a:r>
          </a:p>
          <a:p>
            <a:r>
              <a:rPr lang="fr-FR" sz="1200" i="1" kern="1200" dirty="0" smtClean="0">
                <a:solidFill>
                  <a:schemeClr val="tx1"/>
                </a:solidFill>
                <a:effectLst/>
                <a:latin typeface="+mn-lt"/>
                <a:ea typeface="+mn-ea"/>
                <a:cs typeface="+mn-cs"/>
              </a:rPr>
              <a:t>Demander aux participants en plénière s’ils connaissent la différence</a:t>
            </a:r>
            <a:endParaRPr lang="fr-FR" i="1" dirty="0" smtClean="0"/>
          </a:p>
          <a:p>
            <a:endParaRPr lang="fr-FR" dirty="0" smtClean="0"/>
          </a:p>
          <a:p>
            <a:pPr marL="0" indent="0">
              <a:lnSpc>
                <a:spcPct val="120000"/>
              </a:lnSpc>
              <a:spcBef>
                <a:spcPts val="0"/>
              </a:spcBef>
              <a:spcAft>
                <a:spcPts val="450"/>
              </a:spcAft>
              <a:buNone/>
            </a:pPr>
            <a:r>
              <a:rPr lang="fr-FR" sz="1200" dirty="0" smtClean="0"/>
              <a:t>Les </a:t>
            </a:r>
            <a:r>
              <a:rPr lang="fr-FR" sz="1200" b="1" dirty="0" smtClean="0"/>
              <a:t>interventions spécifiques </a:t>
            </a:r>
            <a:r>
              <a:rPr lang="fr-FR" sz="1200" dirty="0" smtClean="0"/>
              <a:t>à la nutrition sont des interventions dont l’objectif principal est la nutrition. </a:t>
            </a:r>
          </a:p>
          <a:p>
            <a:pPr marL="0" indent="0">
              <a:lnSpc>
                <a:spcPct val="120000"/>
              </a:lnSpc>
              <a:spcBef>
                <a:spcPts val="0"/>
              </a:spcBef>
              <a:spcAft>
                <a:spcPts val="450"/>
              </a:spcAft>
              <a:buNone/>
            </a:pPr>
            <a:r>
              <a:rPr lang="fr-FR" sz="1200" dirty="0" smtClean="0"/>
              <a:t>Elles sont destinées à traiter les </a:t>
            </a:r>
            <a:r>
              <a:rPr lang="fr-FR" sz="1200" dirty="0" smtClean="0">
                <a:solidFill>
                  <a:srgbClr val="0070C0"/>
                </a:solidFill>
              </a:rPr>
              <a:t>déterminants immédiats </a:t>
            </a:r>
            <a:r>
              <a:rPr lang="fr-FR" sz="1200" dirty="0" smtClean="0"/>
              <a:t>de la malnutrition, notamment par un apport alimentaire et nutritionnel suffisant, la réduction du fardeau des maladies infectieuses, l’amélioration des pratiques de soins et le traitement de la malnutrition aiguë. 	</a:t>
            </a:r>
          </a:p>
          <a:p>
            <a:endParaRPr lang="fr-FR" dirty="0" smtClean="0"/>
          </a:p>
          <a:p>
            <a:pPr marL="0" indent="0">
              <a:lnSpc>
                <a:spcPct val="120000"/>
              </a:lnSpc>
              <a:spcBef>
                <a:spcPts val="0"/>
              </a:spcBef>
              <a:spcAft>
                <a:spcPts val="450"/>
              </a:spcAft>
              <a:buNone/>
            </a:pPr>
            <a:r>
              <a:rPr lang="fr-FR" sz="1200" b="1" dirty="0" smtClean="0"/>
              <a:t>CLIC</a:t>
            </a:r>
            <a:r>
              <a:rPr lang="fr-FR" sz="1200" dirty="0" smtClean="0"/>
              <a:t>. Les </a:t>
            </a:r>
            <a:r>
              <a:rPr lang="fr-FR" sz="1200" b="1" dirty="0" smtClean="0"/>
              <a:t>interventions sensibles </a:t>
            </a:r>
            <a:r>
              <a:rPr lang="fr-FR" sz="1200" dirty="0" smtClean="0"/>
              <a:t>à la nutrition sont des interventions de différents secteurs, qui n’ont pas la nutrition comme premier objectif, mais qui sont formulées de manière à corriger des </a:t>
            </a:r>
            <a:r>
              <a:rPr lang="fr-FR" sz="1200" dirty="0" smtClean="0">
                <a:solidFill>
                  <a:srgbClr val="0070C0"/>
                </a:solidFill>
              </a:rPr>
              <a:t>causes sous-jacentes (et/ou fondamentales) </a:t>
            </a:r>
            <a:r>
              <a:rPr lang="fr-FR" sz="1200" dirty="0" smtClean="0"/>
              <a:t>de la malnutrition, toujours en incluant des objectifs nutritionnels mesurables.</a:t>
            </a:r>
          </a:p>
          <a:p>
            <a:pPr marL="0" indent="0">
              <a:lnSpc>
                <a:spcPct val="120000"/>
              </a:lnSpc>
              <a:spcBef>
                <a:spcPts val="0"/>
              </a:spcBef>
              <a:spcAft>
                <a:spcPts val="450"/>
              </a:spcAft>
              <a:buNone/>
            </a:pPr>
            <a:r>
              <a:rPr lang="fr-FR" sz="1200" dirty="0" smtClean="0"/>
              <a:t>Elles incluent la sécurité alimentaire, les soins aux mères et aux enfants, les services de soins de santé primaires, l’éducation, la protection sociale et l’hygiène et l’assainissement. </a:t>
            </a:r>
            <a:endParaRPr lang="fr-FR" dirty="0" smtClean="0"/>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1 minute et 30</a:t>
            </a:r>
            <a:r>
              <a:rPr lang="fr-FR" sz="1200" b="1" baseline="0" dirty="0" smtClean="0">
                <a:solidFill>
                  <a:schemeClr val="accent6">
                    <a:lumMod val="75000"/>
                  </a:schemeClr>
                </a:solidFill>
              </a:rPr>
              <a:t>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92718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a:t>
            </a:r>
            <a:r>
              <a:rPr lang="fr-FR" sz="1200" b="1" kern="1200" baseline="0" dirty="0" smtClean="0">
                <a:solidFill>
                  <a:schemeClr val="tx1"/>
                </a:solidFill>
                <a:effectLst/>
                <a:latin typeface="+mn-lt"/>
                <a:ea typeface="+mn-ea"/>
                <a:cs typeface="+mn-cs"/>
              </a:rPr>
              <a:t> 11. Cadre d’action pour une nutrition et un développement optimaux du fœtus et du jeune enfant</a:t>
            </a:r>
            <a:endParaRPr lang="fr-FR" sz="1200" b="1"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Présenter ce cadre  (The Lancet 2013) en plénière mais </a:t>
            </a:r>
            <a:r>
              <a:rPr lang="fr-FR" sz="1200" u="sng" kern="1200" dirty="0" smtClean="0">
                <a:solidFill>
                  <a:schemeClr val="tx1"/>
                </a:solidFill>
                <a:effectLst/>
                <a:latin typeface="+mn-lt"/>
                <a:ea typeface="+mn-ea"/>
                <a:cs typeface="+mn-cs"/>
              </a:rPr>
              <a:t>demander aux participants de reprendre les niveaux, liens et interconnexions entre les déterminants de la malnutrition présents sur le cadre conceptuel de causes et en y articulant les activités ou interventions efficaces pour prévenir ou traiter la malnutrition</a:t>
            </a:r>
            <a:r>
              <a:rPr lang="fr-FR" sz="1200" kern="1200" dirty="0" smtClean="0">
                <a:solidFill>
                  <a:schemeClr val="tx1"/>
                </a:solidFill>
                <a:effectLst/>
                <a:latin typeface="+mn-lt"/>
                <a:ea typeface="+mn-ea"/>
                <a:cs typeface="+mn-cs"/>
              </a:rPr>
              <a:t>. </a:t>
            </a:r>
          </a:p>
          <a:p>
            <a:endParaRPr lang="fr-FR" sz="1100" kern="1200" dirty="0" smtClean="0">
              <a:solidFill>
                <a:schemeClr val="tx1"/>
              </a:solidFill>
              <a:effectLst/>
              <a:latin typeface="+mn-lt"/>
              <a:ea typeface="+mn-ea"/>
              <a:cs typeface="+mn-cs"/>
            </a:endParaRPr>
          </a:p>
          <a:p>
            <a:r>
              <a:rPr lang="fr-FR" sz="1100" kern="1200" dirty="0" smtClean="0">
                <a:solidFill>
                  <a:schemeClr val="tx1"/>
                </a:solidFill>
                <a:effectLst/>
                <a:latin typeface="+mn-lt"/>
                <a:ea typeface="+mn-ea"/>
                <a:cs typeface="+mn-cs"/>
              </a:rPr>
              <a:t>Ce cadre d’actions, préparé à partir du cadre conceptuel de causes de la malnutrition reprend les niveaux, liens et interconnexions entre les déterminants de la malnutrition, en y articulant les activités ou interventions efficaces pour prévenir ou traiter la malnutrition,</a:t>
            </a:r>
            <a:endParaRPr lang="x-none"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Développer et présenter les concepts « spécifique » et « sensible » et donner quelques exemples (diapositive suivante)</a:t>
            </a:r>
            <a:endParaRPr lang="x-none" sz="1200" kern="1200" dirty="0" smtClean="0">
              <a:solidFill>
                <a:schemeClr val="tx1"/>
              </a:solidFill>
              <a:effectLst/>
              <a:latin typeface="+mn-lt"/>
              <a:ea typeface="+mn-ea"/>
              <a:cs typeface="+mn-cs"/>
            </a:endParaRPr>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3 minutes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427175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12. Exemples d’interventions spécifiques et sensibles a la nutrition</a:t>
            </a:r>
          </a:p>
          <a:p>
            <a:pPr marL="0" lvl="0" indent="0">
              <a:lnSpc>
                <a:spcPct val="100000"/>
              </a:lnSpc>
              <a:buFont typeface="Arial" panose="020B0604020202020204" pitchFamily="34" charset="0"/>
              <a:buNone/>
            </a:pPr>
            <a:endParaRPr lang="fr-FR" sz="1200" b="0" dirty="0" smtClean="0">
              <a:solidFill>
                <a:schemeClr val="tx1"/>
              </a:solidFill>
            </a:endParaRPr>
          </a:p>
          <a:p>
            <a:pPr marL="0" lvl="0" indent="0">
              <a:lnSpc>
                <a:spcPct val="100000"/>
              </a:lnSpc>
              <a:buFont typeface="Arial" panose="020B0604020202020204" pitchFamily="34" charset="0"/>
              <a:buNone/>
            </a:pPr>
            <a:r>
              <a:rPr lang="fr-FR" sz="1200" b="0" dirty="0" smtClean="0">
                <a:solidFill>
                  <a:schemeClr val="accent6">
                    <a:lumMod val="75000"/>
                  </a:schemeClr>
                </a:solidFill>
              </a:rPr>
              <a:t>Ici, </a:t>
            </a:r>
            <a:r>
              <a:rPr lang="fr-FR" sz="1200" b="0" baseline="0" dirty="0" smtClean="0">
                <a:solidFill>
                  <a:schemeClr val="accent6">
                    <a:lumMod val="75000"/>
                  </a:schemeClr>
                </a:solidFill>
              </a:rPr>
              <a:t>vous avez des exemples d’intervention spécifiques et sensibles à la nutrition.</a:t>
            </a:r>
          </a:p>
          <a:p>
            <a:pPr marL="0" lvl="0" indent="0">
              <a:buFont typeface="Arial" panose="020B0604020202020204" pitchFamily="34" charset="0"/>
              <a:buNone/>
            </a:pPr>
            <a:r>
              <a:rPr lang="fr-FR" sz="1400" b="1" dirty="0" smtClean="0"/>
              <a:t>Interventions spécifiques en nutrition</a:t>
            </a:r>
          </a:p>
          <a:p>
            <a:pPr marL="171450" lvl="0" indent="-171450">
              <a:buFont typeface="Arial" panose="020B0604020202020204" pitchFamily="34" charset="0"/>
              <a:buChar char="•"/>
            </a:pPr>
            <a:r>
              <a:rPr lang="fr-FR" sz="1400" dirty="0" smtClean="0"/>
              <a:t>Santé de l’adolescent et nutrition avant la grossesse</a:t>
            </a:r>
            <a:endParaRPr lang="x-none" sz="1400" dirty="0" smtClean="0"/>
          </a:p>
          <a:p>
            <a:pPr marL="171450" lvl="0" indent="-171450">
              <a:buFont typeface="Arial" panose="020B0604020202020204" pitchFamily="34" charset="0"/>
              <a:buChar char="•"/>
            </a:pPr>
            <a:r>
              <a:rPr lang="fr-FR" sz="1400" dirty="0" smtClean="0"/>
              <a:t>Supplémentation nutritionnelle de la mère</a:t>
            </a:r>
            <a:endParaRPr lang="x-none" sz="1400" dirty="0" smtClean="0"/>
          </a:p>
          <a:p>
            <a:pPr marL="171450" lvl="0" indent="-171450">
              <a:buFont typeface="Arial" panose="020B0604020202020204" pitchFamily="34" charset="0"/>
              <a:buChar char="•"/>
            </a:pPr>
            <a:r>
              <a:rPr lang="fr-FR" sz="1400" dirty="0" smtClean="0"/>
              <a:t>Supplémentation en micronutriment ou fortification </a:t>
            </a:r>
            <a:endParaRPr lang="x-none" sz="1400" dirty="0" smtClean="0"/>
          </a:p>
          <a:p>
            <a:pPr marL="171450" lvl="0" indent="-171450">
              <a:buFont typeface="Arial" panose="020B0604020202020204" pitchFamily="34" charset="0"/>
              <a:buChar char="•"/>
            </a:pPr>
            <a:r>
              <a:rPr lang="fr-FR" sz="1400" dirty="0" smtClean="0"/>
              <a:t>Allaitement au sein et alimentation de complément (</a:t>
            </a:r>
            <a:r>
              <a:rPr lang="fr-FR" sz="1400" dirty="0" err="1" smtClean="0"/>
              <a:t>ANJE</a:t>
            </a:r>
            <a:r>
              <a:rPr lang="fr-FR" sz="1400" dirty="0" smtClean="0"/>
              <a:t>)</a:t>
            </a:r>
            <a:endParaRPr lang="x-none" sz="1400" dirty="0" smtClean="0"/>
          </a:p>
          <a:p>
            <a:pPr marL="171450" lvl="0" indent="-171450">
              <a:buFont typeface="Arial" panose="020B0604020202020204" pitchFamily="34" charset="0"/>
              <a:buChar char="•"/>
            </a:pPr>
            <a:r>
              <a:rPr lang="fr-FR" sz="1400" dirty="0" smtClean="0"/>
              <a:t>Supplémentation nutritionnelle pour les enfants </a:t>
            </a:r>
            <a:endParaRPr lang="x-none" sz="1400" dirty="0" smtClean="0"/>
          </a:p>
          <a:p>
            <a:pPr marL="171450" lvl="0" indent="-171450">
              <a:buFont typeface="Arial" panose="020B0604020202020204" pitchFamily="34" charset="0"/>
              <a:buChar char="•"/>
            </a:pPr>
            <a:r>
              <a:rPr lang="fr-FR" sz="1400" dirty="0" smtClean="0"/>
              <a:t>Diversification alimentaire et </a:t>
            </a:r>
            <a:r>
              <a:rPr lang="x-none" sz="1400" dirty="0" smtClean="0"/>
              <a:t>c</a:t>
            </a:r>
            <a:r>
              <a:rPr lang="fr-FR" sz="1400" dirty="0" err="1" smtClean="0"/>
              <a:t>omportements</a:t>
            </a:r>
            <a:r>
              <a:rPr lang="fr-FR" sz="1400" dirty="0" smtClean="0"/>
              <a:t> alimentaires</a:t>
            </a:r>
            <a:endParaRPr lang="x-none" sz="1400" dirty="0" smtClean="0"/>
          </a:p>
          <a:p>
            <a:pPr marL="171450" lvl="0" indent="-171450">
              <a:buFont typeface="Arial" panose="020B0604020202020204" pitchFamily="34" charset="0"/>
              <a:buChar char="•"/>
            </a:pPr>
            <a:r>
              <a:rPr lang="fr-FR" sz="1400" dirty="0" smtClean="0"/>
              <a:t>Traitement de la malnutrition aiguë sévère</a:t>
            </a:r>
            <a:endParaRPr lang="x-none" sz="1400" dirty="0" smtClean="0"/>
          </a:p>
          <a:p>
            <a:pPr marL="171450" lvl="0" indent="-171450">
              <a:buFont typeface="Arial" panose="020B0604020202020204" pitchFamily="34" charset="0"/>
              <a:buChar char="•"/>
            </a:pPr>
            <a:r>
              <a:rPr lang="fr-FR" sz="1400" dirty="0" smtClean="0"/>
              <a:t>Prévention et gestion des maladies </a:t>
            </a:r>
            <a:endParaRPr lang="x-none" sz="1400" dirty="0" smtClean="0"/>
          </a:p>
          <a:p>
            <a:pPr marL="171450" lvl="0" indent="-171450">
              <a:buFont typeface="Arial" panose="020B0604020202020204" pitchFamily="34" charset="0"/>
              <a:buChar char="•"/>
            </a:pPr>
            <a:r>
              <a:rPr lang="fr-FR" sz="1400" dirty="0" smtClean="0"/>
              <a:t>Interventions nutritionnelles en situation d’urgence</a:t>
            </a:r>
            <a:endParaRPr lang="x-none" sz="1400" dirty="0" smtClean="0"/>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indent="0">
              <a:buNone/>
            </a:pPr>
            <a:r>
              <a:rPr lang="fr-FR" sz="1200" b="1" dirty="0" smtClean="0"/>
              <a:t>Programmes et approches sensibles à la nutrition  </a:t>
            </a:r>
          </a:p>
          <a:p>
            <a:pPr marL="171450" lvl="0" indent="-171450">
              <a:buFont typeface="Arial" panose="020B0604020202020204" pitchFamily="34" charset="0"/>
              <a:buChar char="•"/>
            </a:pPr>
            <a:r>
              <a:rPr lang="fr-FR" sz="1200" dirty="0" smtClean="0"/>
              <a:t>Agriculture et sécurité alimentaire</a:t>
            </a:r>
          </a:p>
          <a:p>
            <a:pPr marL="171450" lvl="0" indent="-171450">
              <a:buFont typeface="Arial" panose="020B0604020202020204" pitchFamily="34" charset="0"/>
              <a:buChar char="•"/>
            </a:pPr>
            <a:r>
              <a:rPr lang="fr-FR" sz="1200" dirty="0" smtClean="0"/>
              <a:t>Filets sociaux</a:t>
            </a:r>
          </a:p>
          <a:p>
            <a:pPr marL="171450" lvl="0" indent="-171450">
              <a:buFont typeface="Arial" panose="020B0604020202020204" pitchFamily="34" charset="0"/>
              <a:buChar char="•"/>
            </a:pPr>
            <a:r>
              <a:rPr lang="fr-FR" sz="1200" dirty="0" smtClean="0"/>
              <a:t>Développement de la petite enfance </a:t>
            </a:r>
          </a:p>
          <a:p>
            <a:pPr marL="171450" lvl="0" indent="-171450">
              <a:buFont typeface="Arial" panose="020B0604020202020204" pitchFamily="34" charset="0"/>
              <a:buChar char="•"/>
            </a:pPr>
            <a:r>
              <a:rPr lang="fr-FR" sz="1200" dirty="0" smtClean="0"/>
              <a:t>Santé mentale de la mère </a:t>
            </a:r>
          </a:p>
          <a:p>
            <a:pPr marL="171450" lvl="0" indent="-171450">
              <a:buFont typeface="Arial" panose="020B0604020202020204" pitchFamily="34" charset="0"/>
              <a:buChar char="•"/>
            </a:pPr>
            <a:r>
              <a:rPr lang="fr-FR" sz="1200" dirty="0" smtClean="0"/>
              <a:t>Autonomisation des femmes </a:t>
            </a:r>
          </a:p>
          <a:p>
            <a:pPr marL="171450" lvl="0" indent="-171450">
              <a:buFont typeface="Arial" panose="020B0604020202020204" pitchFamily="34" charset="0"/>
              <a:buChar char="•"/>
            </a:pPr>
            <a:r>
              <a:rPr lang="fr-FR" sz="1200" dirty="0" smtClean="0"/>
              <a:t>Protection de l’enfant</a:t>
            </a:r>
          </a:p>
          <a:p>
            <a:pPr marL="171450" lvl="0" indent="-171450">
              <a:buFont typeface="Arial" panose="020B0604020202020204" pitchFamily="34" charset="0"/>
              <a:buChar char="•"/>
            </a:pPr>
            <a:r>
              <a:rPr lang="fr-FR" sz="1200" dirty="0" smtClean="0"/>
              <a:t>Éducation et enseignement de base </a:t>
            </a:r>
          </a:p>
          <a:p>
            <a:pPr marL="171450" lvl="0" indent="-171450">
              <a:buFont typeface="Arial" panose="020B0604020202020204" pitchFamily="34" charset="0"/>
              <a:buChar char="•"/>
            </a:pPr>
            <a:r>
              <a:rPr lang="fr-FR" sz="1200" dirty="0" smtClean="0"/>
              <a:t>Eau, hygiène et assainissement</a:t>
            </a:r>
          </a:p>
          <a:p>
            <a:pPr marL="171450" lvl="0" indent="-171450">
              <a:buFont typeface="Arial" panose="020B0604020202020204" pitchFamily="34" charset="0"/>
              <a:buChar char="•"/>
            </a:pPr>
            <a:r>
              <a:rPr lang="fr-FR" sz="1200" dirty="0" smtClean="0"/>
              <a:t>Services de santé et planification familiale,</a:t>
            </a:r>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1 minute</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922740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13. </a:t>
            </a:r>
            <a:r>
              <a:rPr lang="fr-FR" sz="1200" b="1" kern="1200" dirty="0" smtClean="0">
                <a:solidFill>
                  <a:schemeClr val="tx1"/>
                </a:solidFill>
                <a:effectLst/>
                <a:latin typeface="+mn-lt"/>
                <a:ea typeface="+mn-ea"/>
                <a:cs typeface="+mn-cs"/>
              </a:rPr>
              <a:t>Initiatives mondiales et continentales</a:t>
            </a:r>
          </a:p>
          <a:p>
            <a:endParaRPr lang="x-none" sz="1400" b="1"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Ce sont des documents stratégiques ou initiatives qui déterminent l’environnent stratégique et technique des activités de lutte contre la malnutrition au niveau global et de façon appropriée, contextualisées au niveau continental</a:t>
            </a:r>
            <a:r>
              <a:rPr lang="fr-FR" sz="1400" kern="1200" baseline="0" dirty="0" smtClean="0">
                <a:solidFill>
                  <a:schemeClr val="tx1"/>
                </a:solidFill>
                <a:effectLst/>
                <a:latin typeface="+mn-lt"/>
                <a:ea typeface="+mn-ea"/>
                <a:cs typeface="+mn-cs"/>
              </a:rPr>
              <a:t> et </a:t>
            </a:r>
            <a:r>
              <a:rPr lang="fr-FR" sz="1400" kern="1200" dirty="0" smtClean="0">
                <a:solidFill>
                  <a:schemeClr val="tx1"/>
                </a:solidFill>
                <a:effectLst/>
                <a:latin typeface="+mn-lt"/>
                <a:ea typeface="+mn-ea"/>
                <a:cs typeface="+mn-cs"/>
              </a:rPr>
              <a:t>des pays.</a:t>
            </a:r>
          </a:p>
          <a:p>
            <a:endParaRPr lang="x-none" sz="14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 </a:t>
            </a:r>
            <a:r>
              <a:rPr lang="fr-FR" sz="1200" b="1" i="1" kern="1200" dirty="0" smtClean="0">
                <a:solidFill>
                  <a:schemeClr val="tx1"/>
                </a:solidFill>
                <a:effectLst/>
                <a:latin typeface="+mn-lt"/>
                <a:ea typeface="+mn-ea"/>
                <a:cs typeface="+mn-cs"/>
              </a:rPr>
              <a:t>Mouvement </a:t>
            </a:r>
            <a:r>
              <a:rPr lang="fr-FR" sz="1200" b="1" i="1" kern="1200" dirty="0" err="1" smtClean="0">
                <a:solidFill>
                  <a:schemeClr val="tx1"/>
                </a:solidFill>
                <a:effectLst/>
                <a:latin typeface="+mn-lt"/>
                <a:ea typeface="+mn-ea"/>
                <a:cs typeface="+mn-cs"/>
              </a:rPr>
              <a:t>Scaling</a:t>
            </a:r>
            <a:r>
              <a:rPr lang="fr-FR" sz="1200" b="1" i="1" kern="1200" dirty="0" smtClean="0">
                <a:solidFill>
                  <a:schemeClr val="tx1"/>
                </a:solidFill>
                <a:effectLst/>
                <a:latin typeface="+mn-lt"/>
                <a:ea typeface="+mn-ea"/>
                <a:cs typeface="+mn-cs"/>
              </a:rPr>
              <a:t> up Nutrition</a:t>
            </a:r>
            <a:r>
              <a:rPr lang="fr-FR" sz="1200" b="1" kern="1200" dirty="0" smtClean="0">
                <a:solidFill>
                  <a:schemeClr val="tx1"/>
                </a:solidFill>
                <a:effectLst/>
                <a:latin typeface="+mn-lt"/>
                <a:ea typeface="+mn-ea"/>
                <a:cs typeface="+mn-cs"/>
              </a:rPr>
              <a:t> (2010) - </a:t>
            </a:r>
            <a:r>
              <a:rPr lang="fr-FR" sz="1200" kern="1200" dirty="0" smtClean="0">
                <a:solidFill>
                  <a:schemeClr val="tx1"/>
                </a:solidFill>
                <a:effectLst/>
                <a:latin typeface="+mn-lt"/>
                <a:ea typeface="+mn-ea"/>
                <a:cs typeface="+mn-cs"/>
              </a:rPr>
              <a:t>Le Mouvement aide les 61 pays membres dont le Niger à adopter des stratégies et des politiques basées sur des preuves et bonnes pratiques internationales adaptées aux besoins et capacités spécifiques de chacun des pays membres. Pour cela, le mouvement à travers des partenariats multiples aide à mobiliser l’assistance technique et pour accroître les </a:t>
            </a:r>
            <a:r>
              <a:rPr lang="fr-FR" sz="1200" b="1" kern="1200" dirty="0" smtClean="0">
                <a:solidFill>
                  <a:schemeClr val="tx1"/>
                </a:solidFill>
                <a:effectLst/>
                <a:latin typeface="+mn-lt"/>
                <a:ea typeface="+mn-ea"/>
                <a:cs typeface="+mn-cs"/>
              </a:rPr>
              <a:t>investissements</a:t>
            </a:r>
            <a:r>
              <a:rPr lang="fr-FR" sz="1200" kern="1200" dirty="0" smtClean="0">
                <a:solidFill>
                  <a:schemeClr val="tx1"/>
                </a:solidFill>
                <a:effectLst/>
                <a:latin typeface="+mn-lt"/>
                <a:ea typeface="+mn-ea"/>
                <a:cs typeface="+mn-cs"/>
              </a:rPr>
              <a:t> pour la formulation et la mise en œuvre des programmes et politiques de nutrition au niveau national. </a:t>
            </a:r>
            <a:endParaRPr lang="en-GB" sz="1200" kern="1200" dirty="0" smtClean="0">
              <a:solidFill>
                <a:schemeClr val="tx1"/>
              </a:solidFill>
              <a:effectLst/>
              <a:latin typeface="+mn-lt"/>
              <a:ea typeface="+mn-ea"/>
              <a:cs typeface="+mn-cs"/>
            </a:endParaRPr>
          </a:p>
          <a:p>
            <a:pPr fontAlgn="base"/>
            <a:endParaRPr lang="fr-FR" sz="1200" b="1" kern="1200" dirty="0" smtClean="0">
              <a:solidFill>
                <a:schemeClr val="tx1"/>
              </a:solidFill>
              <a:effectLst/>
              <a:latin typeface="+mn-lt"/>
              <a:ea typeface="+mn-ea"/>
              <a:cs typeface="+mn-cs"/>
            </a:endParaRPr>
          </a:p>
          <a:p>
            <a:pPr fontAlgn="base"/>
            <a:r>
              <a:rPr lang="fr-FR" sz="1200" b="1" kern="1200" dirty="0" smtClean="0">
                <a:solidFill>
                  <a:schemeClr val="tx1"/>
                </a:solidFill>
                <a:effectLst/>
                <a:latin typeface="+mn-lt"/>
                <a:ea typeface="+mn-ea"/>
                <a:cs typeface="+mn-cs"/>
              </a:rPr>
              <a:t>Les</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Cibles Mondiales en Nutrition de l’Assemblée Mondiale de la Santé (2012). </a:t>
            </a:r>
            <a:r>
              <a:rPr lang="fr-FR" sz="1200" b="0" kern="1200" dirty="0" smtClean="0">
                <a:solidFill>
                  <a:schemeClr val="tx1"/>
                </a:solidFill>
                <a:effectLst/>
                <a:latin typeface="+mn-lt"/>
                <a:ea typeface="+mn-ea"/>
                <a:cs typeface="+mn-cs"/>
              </a:rPr>
              <a:t>Les</a:t>
            </a:r>
            <a:r>
              <a:rPr lang="fr-FR" sz="1200" kern="1200" dirty="0" smtClean="0">
                <a:solidFill>
                  <a:schemeClr val="tx1"/>
                </a:solidFill>
                <a:effectLst/>
                <a:latin typeface="+mn-lt"/>
                <a:ea typeface="+mn-ea"/>
                <a:cs typeface="+mn-cs"/>
              </a:rPr>
              <a:t> États Membres de l’OMS ont approuvé les cibles à l’échelle mondiale pour améliorer la nutrition chez la mère, le nourrisson et le jeune enfant et se sont engagés à suivre les progrès accomplis. Il est important de fixer des cibles à l’échelle mondiale pour déterminer les domaines prioritaires et jouer un rôle catalyseur à l’échelle planétaire. </a:t>
            </a:r>
            <a:endParaRPr lang="en-GB"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Les Objectifs de Développement Durables (2017)</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L’Agenda 2030 pour le Développement Durable engage tous les gouvernements à agir en faveur de changements universels et intégrés permettant d’éradiquer la faim et la malnutrition d’ici 2030. Les gouvernements encouragent des actions visant à l’atteinte des 17 Objectifs de Développement Durable (</a:t>
            </a:r>
            <a:r>
              <a:rPr lang="fr-FR" sz="1200" kern="1200" dirty="0" err="1" smtClean="0">
                <a:solidFill>
                  <a:schemeClr val="tx1"/>
                </a:solidFill>
                <a:effectLst/>
                <a:latin typeface="+mn-lt"/>
                <a:ea typeface="+mn-ea"/>
                <a:cs typeface="+mn-cs"/>
              </a:rPr>
              <a:t>ODD</a:t>
            </a:r>
            <a:r>
              <a:rPr lang="fr-FR" sz="1200" kern="1200" dirty="0" smtClean="0">
                <a:solidFill>
                  <a:schemeClr val="tx1"/>
                </a:solidFill>
                <a:effectLst/>
                <a:latin typeface="+mn-lt"/>
                <a:ea typeface="+mn-ea"/>
                <a:cs typeface="+mn-cs"/>
              </a:rPr>
              <a:t>) dans le cadre du Programme de Développement Durable à l’horizon 2030</a:t>
            </a:r>
            <a:r>
              <a:rPr lang="en-GB" dirty="0" smtClean="0">
                <a:effectLst/>
              </a:rPr>
              <a:t> </a:t>
            </a:r>
            <a:r>
              <a:rPr lang="en-GB" sz="1200" kern="1200" dirty="0" smtClean="0">
                <a:solidFill>
                  <a:schemeClr val="tx1"/>
                </a:solidFill>
                <a:effectLst/>
                <a:latin typeface="+mn-lt"/>
                <a:ea typeface="+mn-ea"/>
                <a:cs typeface="+mn-cs"/>
              </a:rPr>
              <a:t>ODD. </a:t>
            </a:r>
          </a:p>
          <a:p>
            <a:r>
              <a:rPr lang="en-GB"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Les Déclarations de Maputo (2003) -  </a:t>
            </a:r>
            <a:r>
              <a:rPr lang="fr-FR" sz="1200" kern="1200" dirty="0" smtClean="0">
                <a:solidFill>
                  <a:schemeClr val="tx1"/>
                </a:solidFill>
                <a:effectLst/>
                <a:latin typeface="+mn-lt"/>
                <a:ea typeface="+mn-ea"/>
                <a:cs typeface="+mn-cs"/>
              </a:rPr>
              <a:t>Lors de la conférence des ministres en charge de l’agriculture de l’Union Africaine tenue à Maputo au Mozambique du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au 2 juillet 2003, des engagements ont été pris en particulier des allocations budgétaires par an d’au moins 10% des budgets nationaux et une croissance agricole annuelle de 6%.</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La déclaration de Malabo (2014) - </a:t>
            </a:r>
            <a:r>
              <a:rPr lang="fr-FR" sz="1200" kern="1200" dirty="0" smtClean="0">
                <a:solidFill>
                  <a:schemeClr val="tx1"/>
                </a:solidFill>
                <a:effectLst/>
                <a:latin typeface="+mn-lt"/>
                <a:ea typeface="+mn-ea"/>
                <a:cs typeface="+mn-cs"/>
              </a:rPr>
              <a:t>Cette déclaration porte sur huit (8) engagements dont le troisième concerne sur l’élimination de la faim et la réduction de la malnutrition d’ici 2025. A propos de ce troisième engagement, les chefs d’états ont décidé de: (a) accélérer la croissance agricole en doublant au moins d’ici 2025 les niveaux actuels de productivité agricole. (b) réduire de moitié, d’ici à 2025, les niveaux actuels de pertes post récoltes; (c) intégrer les mesures visant à accroître la productivité agricole aux initiatives de protection sociale axées sur les groupes sociaux vulnérables en engageant des lignes budgétaires ciblées dans nos budgets nationaux;</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 </a:t>
            </a:r>
            <a:r>
              <a:rPr lang="fr-FR" sz="1200" b="1" kern="1200" dirty="0" smtClean="0">
                <a:solidFill>
                  <a:schemeClr val="tx1"/>
                </a:solidFill>
                <a:effectLst/>
                <a:latin typeface="+mn-lt"/>
                <a:ea typeface="+mn-ea"/>
                <a:cs typeface="+mn-cs"/>
              </a:rPr>
              <a:t>améliorer l’état nutritionnel, notamment avec l’élimination de la malnutrition infantile en Afrique en vue de faire baisser le retard de croissance de 10% et l'insuffisance pondérale de 5% d’ici à 2025</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respecter ces engagements, le Niger a adopté la Politique Nationale de Sécurité Nutritionnelle (</a:t>
            </a:r>
            <a:r>
              <a:rPr lang="fr-FR" sz="1200" kern="1200" dirty="0" err="1" smtClean="0">
                <a:solidFill>
                  <a:schemeClr val="tx1"/>
                </a:solidFill>
                <a:effectLst/>
                <a:latin typeface="+mn-lt"/>
                <a:ea typeface="+mn-ea"/>
                <a:cs typeface="+mn-cs"/>
              </a:rPr>
              <a:t>PNSN</a:t>
            </a:r>
            <a:r>
              <a:rPr lang="fr-FR" sz="1200" kern="1200" dirty="0" smtClean="0">
                <a:solidFill>
                  <a:schemeClr val="tx1"/>
                </a:solidFill>
                <a:effectLst/>
                <a:latin typeface="+mn-lt"/>
                <a:ea typeface="+mn-ea"/>
                <a:cs typeface="+mn-cs"/>
              </a:rPr>
              <a:t>) et son premier plan d’action triennal 2017-2020</a:t>
            </a:r>
            <a:r>
              <a:rPr lang="fr-FR" sz="1200" kern="1200" baseline="0" dirty="0" smtClean="0">
                <a:solidFill>
                  <a:schemeClr val="tx1"/>
                </a:solidFill>
                <a:effectLst/>
                <a:latin typeface="+mn-lt"/>
                <a:ea typeface="+mn-ea"/>
                <a:cs typeface="+mn-cs"/>
              </a:rPr>
              <a:t> et le second plan 2021-2025 est en préparation. </a:t>
            </a:r>
            <a:r>
              <a:rPr lang="fr-FR" sz="1200" kern="1200" dirty="0" smtClean="0">
                <a:solidFill>
                  <a:schemeClr val="tx1"/>
                </a:solidFill>
                <a:effectLst/>
                <a:latin typeface="+mn-lt"/>
                <a:ea typeface="+mn-ea"/>
                <a:cs typeface="+mn-cs"/>
              </a:rPr>
              <a:t> De plus, la constitution du Niger reconnait le droit à une alimentation adéquate pour tous (Article 12). </a:t>
            </a:r>
            <a:endParaRPr lang="en-GB" sz="1200" kern="1200" dirty="0" smtClean="0">
              <a:solidFill>
                <a:schemeClr val="tx1"/>
              </a:solidFill>
              <a:effectLst/>
              <a:latin typeface="+mn-lt"/>
              <a:ea typeface="+mn-ea"/>
              <a:cs typeface="+mn-cs"/>
            </a:endParaRPr>
          </a:p>
          <a:p>
            <a:endParaRPr lang="fr-FR" dirty="0" smtClean="0"/>
          </a:p>
          <a:p>
            <a:r>
              <a:rPr lang="fr-FR" b="1" dirty="0" smtClean="0"/>
              <a:t>La fiche technique du module 2.1 </a:t>
            </a:r>
            <a:r>
              <a:rPr lang="fr-FR" dirty="0" smtClean="0"/>
              <a:t>synthétise les</a:t>
            </a:r>
            <a:r>
              <a:rPr lang="fr-FR" baseline="0" dirty="0" smtClean="0"/>
              <a:t> principales informations relatives a chacune de ces cinq initiatives sélectionnées a titre illustratif parmi tant d’autres.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2 minutes et 40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88425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14. Points clés</a:t>
            </a:r>
          </a:p>
          <a:p>
            <a:pPr marL="0" lvl="0" indent="0">
              <a:lnSpc>
                <a:spcPct val="100000"/>
              </a:lnSpc>
              <a:buFont typeface="Arial" panose="020B0604020202020204" pitchFamily="34" charset="0"/>
              <a:buNone/>
            </a:pPr>
            <a:endParaRPr lang="fr-FR" sz="1200" b="0" dirty="0" smtClean="0">
              <a:solidFill>
                <a:schemeClr val="tx1"/>
              </a:solidFill>
            </a:endParaRPr>
          </a:p>
          <a:p>
            <a:r>
              <a:rPr lang="fr-FR" dirty="0" smtClean="0"/>
              <a:t>Une </a:t>
            </a:r>
            <a:r>
              <a:rPr lang="fr-FR" b="1" dirty="0" smtClean="0"/>
              <a:t>analyse de la situation</a:t>
            </a:r>
            <a:r>
              <a:rPr lang="fr-FR" dirty="0" smtClean="0"/>
              <a:t> est essentielle pour comprendre les causes de la malnutrition et informer la prise de décisions.</a:t>
            </a:r>
          </a:p>
          <a:p>
            <a:endParaRPr lang="x-none" dirty="0" smtClean="0"/>
          </a:p>
          <a:p>
            <a:r>
              <a:rPr lang="fr-FR" dirty="0" smtClean="0"/>
              <a:t>Uniquement un </a:t>
            </a:r>
            <a:r>
              <a:rPr lang="fr-FR" b="1" dirty="0" smtClean="0"/>
              <a:t>ensemble intégré et cohérent d'interventions spécifiques combinées à des interventions sensibles à la nutrition</a:t>
            </a:r>
            <a:r>
              <a:rPr lang="fr-FR" dirty="0" smtClean="0"/>
              <a:t> et portant sur le système alimentaire, la santé publique, l'éducation, la nutrition, la protection et l’égalité des sexes réussira à corriger efficacement les causes de la malnutrition.</a:t>
            </a:r>
          </a:p>
          <a:p>
            <a:endParaRPr lang="x-none" dirty="0" smtClean="0"/>
          </a:p>
          <a:p>
            <a:r>
              <a:rPr lang="fr-FR" dirty="0" smtClean="0"/>
              <a:t>Des </a:t>
            </a:r>
            <a:r>
              <a:rPr lang="fr-FR" b="1" dirty="0" smtClean="0"/>
              <a:t>documents normatifs ou des initiatives mondiales et continentales</a:t>
            </a:r>
            <a:r>
              <a:rPr lang="fr-FR" dirty="0" smtClean="0"/>
              <a:t> déterminent l’environnent stratégique et technique des activités de lutte contre la malnutrition au niveau mondiale et contextualisées de façon appropriée au niveau des pays. </a:t>
            </a:r>
            <a:endParaRPr lang="x-none" dirty="0" smtClean="0"/>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40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14</a:t>
            </a:fld>
            <a:endParaRPr lang="fr-FR">
              <a:solidFill>
                <a:prstClr val="black"/>
              </a:solidFill>
            </a:endParaRPr>
          </a:p>
        </p:txBody>
      </p:sp>
    </p:spTree>
    <p:extLst>
      <p:ext uri="{BB962C8B-B14F-4D97-AF65-F5344CB8AC3E}">
        <p14:creationId xmlns:p14="http://schemas.microsoft.com/office/powerpoint/2010/main" val="3838927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112823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2. Objectifs de la session</a:t>
            </a:r>
          </a:p>
          <a:p>
            <a:endParaRPr lang="fr-FR" b="0" dirty="0" smtClean="0"/>
          </a:p>
          <a:p>
            <a:pPr marL="0" indent="0">
              <a:lnSpc>
                <a:spcPct val="100000"/>
              </a:lnSpc>
              <a:buNone/>
            </a:pPr>
            <a:r>
              <a:rPr lang="fr-FR" b="0" dirty="0" smtClean="0"/>
              <a:t>À la fin de la session, vous serez capables de : </a:t>
            </a:r>
          </a:p>
          <a:p>
            <a:pPr marL="0" indent="0">
              <a:lnSpc>
                <a:spcPct val="100000"/>
              </a:lnSpc>
              <a:buNone/>
            </a:pPr>
            <a:endParaRPr lang="fr-FR" b="0" dirty="0" smtClean="0"/>
          </a:p>
          <a:p>
            <a:pPr marL="342900" indent="-342900">
              <a:buFont typeface="Arial" panose="020B0604020202020204" pitchFamily="34" charset="0"/>
              <a:buChar char="•"/>
            </a:pPr>
            <a:r>
              <a:rPr lang="fr-FR" sz="2400" dirty="0" smtClean="0">
                <a:solidFill>
                  <a:schemeClr val="accent1">
                    <a:lumMod val="50000"/>
                  </a:schemeClr>
                </a:solidFill>
              </a:rPr>
              <a:t>Identifier les différents types d’intervention pour la prévention et le traitement de toutes les formes de malnutrition</a:t>
            </a:r>
          </a:p>
          <a:p>
            <a:pPr marL="628650" lvl="1" indent="-171450">
              <a:spcBef>
                <a:spcPts val="0"/>
              </a:spcBef>
              <a:buFont typeface="Arial" panose="020B0604020202020204" pitchFamily="34" charset="0"/>
              <a:buChar char="•"/>
            </a:pPr>
            <a:r>
              <a:rPr lang="fr-FR" dirty="0" smtClean="0"/>
              <a:t>Interventions spécifiques de nutrition</a:t>
            </a:r>
          </a:p>
          <a:p>
            <a:pPr marL="628650" lvl="1" indent="-171450">
              <a:spcBef>
                <a:spcPts val="0"/>
              </a:spcBef>
              <a:buFont typeface="Arial" panose="020B0604020202020204" pitchFamily="34" charset="0"/>
              <a:buChar char="•"/>
            </a:pPr>
            <a:r>
              <a:rPr lang="fr-FR" dirty="0" smtClean="0"/>
              <a:t>Interventions sensibles à la nutrition </a:t>
            </a:r>
          </a:p>
          <a:p>
            <a:pPr marL="342900" indent="-342900">
              <a:buFont typeface="Arial" panose="020B0604020202020204" pitchFamily="34" charset="0"/>
              <a:buChar char="•"/>
            </a:pPr>
            <a:r>
              <a:rPr lang="fr-FR" sz="2400" dirty="0" smtClean="0">
                <a:solidFill>
                  <a:schemeClr val="accent4">
                    <a:lumMod val="75000"/>
                  </a:schemeClr>
                </a:solidFill>
              </a:rPr>
              <a:t>Se familiariser avec les initiatives nationales et internationales qui guident les interventions de lutte contre la malnutrition</a:t>
            </a:r>
          </a:p>
          <a:p>
            <a:pPr marL="342900" indent="-342900">
              <a:buFont typeface="Arial" panose="020B0604020202020204" pitchFamily="34" charset="0"/>
              <a:buChar char="•"/>
            </a:pPr>
            <a:r>
              <a:rPr lang="fr-FR" sz="2400" dirty="0" smtClean="0">
                <a:solidFill>
                  <a:srgbClr val="00B0F0"/>
                </a:solidFill>
              </a:rPr>
              <a:t>Connaitre les modèles conceptuels qui permettent la conception, la planification, la mise en œuvre et le suivi des interventions de lutte contre la malnutrition </a:t>
            </a:r>
          </a:p>
          <a:p>
            <a:pPr marL="171450" lvl="0" indent="-171450">
              <a:lnSpc>
                <a:spcPct val="100000"/>
              </a:lnSpc>
              <a:buFont typeface="Arial" panose="020B0604020202020204" pitchFamily="34" charset="0"/>
              <a:buChar char="•"/>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30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26828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3. Plan de la Session</a:t>
            </a:r>
          </a:p>
          <a:p>
            <a:endParaRPr lang="fr-FR" dirty="0" smtClean="0"/>
          </a:p>
          <a:p>
            <a:r>
              <a:rPr lang="fr-FR" dirty="0" smtClean="0"/>
              <a:t>Cette session est courte, mais elle introduit les concepts clés sur les interventions de lutte contre la malnutrition. Elle est divisée en trois parties:</a:t>
            </a:r>
            <a:endParaRPr lang="x-none" dirty="0" smtClean="0"/>
          </a:p>
          <a:p>
            <a:pPr marL="171450" lvl="0" indent="-171450">
              <a:buFont typeface="Arial" panose="020B0604020202020204" pitchFamily="34" charset="0"/>
              <a:buChar char="•"/>
            </a:pPr>
            <a:r>
              <a:rPr lang="fr-FR" dirty="0" smtClean="0"/>
              <a:t>La première comprend les interventions spécifiques et sensibles à la nutrition selon le secteur concerné à qui elles appartiennent, mais une première diapositive mentionne très brièvement les étapes préliminaires à la conception et à la planification des interventions : l’analyse situationnelle (diagnostic de la situation) et catégorisation. Ces deux éléments seront développés pendant la </a:t>
            </a:r>
            <a:r>
              <a:rPr lang="fr-FR" b="1" dirty="0" smtClean="0"/>
              <a:t>séance 3.1 du </a:t>
            </a:r>
            <a:r>
              <a:rPr lang="fr-FR" b="1" dirty="0" err="1" smtClean="0"/>
              <a:t>J3</a:t>
            </a:r>
            <a:r>
              <a:rPr lang="fr-FR" b="1" dirty="0" smtClean="0"/>
              <a:t>.</a:t>
            </a:r>
            <a:endParaRPr lang="x-none" dirty="0" smtClean="0"/>
          </a:p>
          <a:p>
            <a:pPr marL="171450" lvl="0" indent="-171450">
              <a:buFont typeface="Arial" panose="020B0604020202020204" pitchFamily="34" charset="0"/>
              <a:buChar char="•"/>
            </a:pPr>
            <a:r>
              <a:rPr lang="fr-FR" dirty="0" smtClean="0"/>
              <a:t>Le deuxième bloc liste et décrit sommairement les principales références et initiatives globales qui déterminent l’environnent stratégique et technique des activités de lutte contre la malnutrition. Pour chacune de ces initiatives, les engagements du Niger sont mentionnés mais ils seront développés pendant la </a:t>
            </a:r>
            <a:r>
              <a:rPr lang="fr-FR" b="1" dirty="0" smtClean="0"/>
              <a:t>séance 3.2 du </a:t>
            </a:r>
            <a:r>
              <a:rPr lang="fr-FR" b="1" dirty="0" err="1" smtClean="0"/>
              <a:t>J3</a:t>
            </a:r>
            <a:r>
              <a:rPr lang="fr-FR" b="1" dirty="0" smtClean="0"/>
              <a:t>.</a:t>
            </a:r>
            <a:endParaRPr lang="x-none" dirty="0" smtClean="0"/>
          </a:p>
          <a:p>
            <a:pPr marL="171450" lvl="0" indent="-171450">
              <a:buFont typeface="Arial" panose="020B0604020202020204" pitchFamily="34" charset="0"/>
              <a:buChar char="•"/>
            </a:pPr>
            <a:r>
              <a:rPr lang="fr-FR" dirty="0" smtClean="0"/>
              <a:t>Finalement, le troisième bloc du module définit et montre l’intérêt des nouveaux modèles conceptuels pour la mesure de l’impact des interventions de lutte contre la malnutrition : Chemin d’impact et Théorie du changement.  Ce dernier point est optionnel et à</a:t>
            </a:r>
            <a:r>
              <a:rPr lang="fr-FR" baseline="0" dirty="0" smtClean="0"/>
              <a:t> prendre en compte </a:t>
            </a:r>
            <a:r>
              <a:rPr lang="fr-FR" dirty="0" smtClean="0"/>
              <a:t>uniquement si le temps le permet.</a:t>
            </a:r>
          </a:p>
          <a:p>
            <a:pPr marL="0" lvl="0" indent="0">
              <a:lnSpc>
                <a:spcPct val="100000"/>
              </a:lnSpc>
              <a:buFont typeface="Arial" panose="020B0604020202020204" pitchFamily="34" charset="0"/>
              <a:buNone/>
            </a:pPr>
            <a:endParaRPr lang="fr-FR" sz="1200" b="0" dirty="0" smtClean="0">
              <a:solidFill>
                <a:schemeClr val="tx1"/>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1 minute et 10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05700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4.</a:t>
            </a:r>
            <a:r>
              <a:rPr lang="fr-FR" b="1" baseline="0" dirty="0" smtClean="0"/>
              <a:t> Exercice</a:t>
            </a:r>
          </a:p>
          <a:p>
            <a:endParaRPr lang="fr-FR" dirty="0" smtClean="0"/>
          </a:p>
          <a:p>
            <a:r>
              <a:rPr lang="fr-FR" dirty="0" smtClean="0"/>
              <a:t>Poser cette question en plénière. </a:t>
            </a:r>
            <a:r>
              <a:rPr lang="fr-FR" i="1" dirty="0" smtClean="0"/>
              <a:t>Comment agir en premier dans</a:t>
            </a:r>
            <a:r>
              <a:rPr lang="fr-FR" i="1" baseline="0" dirty="0" smtClean="0"/>
              <a:t> le cadre de la lutte contre la malnutrition </a:t>
            </a:r>
            <a:r>
              <a:rPr lang="fr-FR" i="1" dirty="0" smtClean="0"/>
              <a:t>?</a:t>
            </a:r>
            <a:endParaRPr lang="x-none" dirty="0" smtClean="0"/>
          </a:p>
          <a:p>
            <a:endParaRPr lang="fr-FR" dirty="0" smtClean="0"/>
          </a:p>
          <a:p>
            <a:r>
              <a:rPr lang="fr-FR" dirty="0" smtClean="0"/>
              <a:t>Et guider les participants vers l’analyse de la situation, ce sujet sera développé en détail dans le module 3.1</a:t>
            </a:r>
          </a:p>
          <a:p>
            <a:pPr marL="0" lvl="0" indent="0">
              <a:lnSpc>
                <a:spcPct val="100000"/>
              </a:lnSpc>
              <a:buFont typeface="Arial" panose="020B0604020202020204" pitchFamily="34" charset="0"/>
              <a:buNone/>
            </a:pPr>
            <a:endParaRPr lang="fr-FR" sz="1200" b="0" dirty="0" smtClean="0">
              <a:solidFill>
                <a:schemeClr val="tx1"/>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30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73106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Diapo 5. Analyse de la situation</a:t>
            </a:r>
          </a:p>
          <a:p>
            <a:pPr lvl="0"/>
            <a:endParaRPr lang="fr-FR" sz="1200" b="1"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Les objectifs de l’analyse de la situation sont de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Comprendre </a:t>
            </a:r>
            <a:r>
              <a:rPr lang="fr-FR" sz="1200" b="1" kern="1200" dirty="0" smtClean="0">
                <a:solidFill>
                  <a:schemeClr val="tx1"/>
                </a:solidFill>
                <a:effectLst/>
                <a:latin typeface="+mn-lt"/>
                <a:ea typeface="+mn-ea"/>
                <a:cs typeface="+mn-cs"/>
              </a:rPr>
              <a:t>l’état nutritionnel </a:t>
            </a:r>
            <a:r>
              <a:rPr lang="fr-FR" sz="1200" kern="1200" dirty="0" smtClean="0">
                <a:solidFill>
                  <a:schemeClr val="tx1"/>
                </a:solidFill>
                <a:effectLst/>
                <a:latin typeface="+mn-lt"/>
                <a:ea typeface="+mn-ea"/>
                <a:cs typeface="+mn-cs"/>
              </a:rPr>
              <a:t>des groupes vulnérables sur le plan nutritionnel à travers le cycle de vie et ses </a:t>
            </a:r>
            <a:r>
              <a:rPr lang="fr-FR" sz="1200" b="1" kern="1200" dirty="0" smtClean="0">
                <a:solidFill>
                  <a:schemeClr val="tx1"/>
                </a:solidFill>
                <a:effectLst/>
                <a:latin typeface="+mn-lt"/>
                <a:ea typeface="+mn-ea"/>
                <a:cs typeface="+mn-cs"/>
              </a:rPr>
              <a:t>causes immédiates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Comprendre les </a:t>
            </a:r>
            <a:r>
              <a:rPr lang="fr-FR" sz="1200" b="1" kern="1200" dirty="0" smtClean="0">
                <a:solidFill>
                  <a:schemeClr val="tx1"/>
                </a:solidFill>
                <a:effectLst/>
                <a:latin typeface="+mn-lt"/>
                <a:ea typeface="+mn-ea"/>
                <a:cs typeface="+mn-cs"/>
              </a:rPr>
              <a:t>facteurs sous-jacents et fondamentaux</a:t>
            </a:r>
            <a:r>
              <a:rPr lang="fr-FR" sz="1200" kern="1200" dirty="0" smtClean="0">
                <a:solidFill>
                  <a:schemeClr val="tx1"/>
                </a:solidFill>
                <a:effectLst/>
                <a:latin typeface="+mn-lt"/>
                <a:ea typeface="+mn-ea"/>
                <a:cs typeface="+mn-cs"/>
              </a:rPr>
              <a:t> de la malnutrition, y compris l'analyse de la </a:t>
            </a:r>
            <a:r>
              <a:rPr lang="fr-FR" sz="1200" b="1" kern="1200" dirty="0" smtClean="0">
                <a:solidFill>
                  <a:schemeClr val="tx1"/>
                </a:solidFill>
                <a:effectLst/>
                <a:latin typeface="+mn-lt"/>
                <a:ea typeface="+mn-ea"/>
                <a:cs typeface="+mn-cs"/>
              </a:rPr>
              <a:t>problématique hommes-femmes</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Comprendre </a:t>
            </a:r>
            <a:r>
              <a:rPr lang="fr-FR" sz="1200" b="1" kern="1200" dirty="0" smtClean="0">
                <a:solidFill>
                  <a:schemeClr val="tx1"/>
                </a:solidFill>
                <a:effectLst/>
                <a:latin typeface="+mn-lt"/>
                <a:ea typeface="+mn-ea"/>
                <a:cs typeface="+mn-cs"/>
              </a:rPr>
              <a:t>l’environnement favorable </a:t>
            </a:r>
            <a:r>
              <a:rPr lang="fr-FR" sz="1200" kern="1200" dirty="0" smtClean="0">
                <a:solidFill>
                  <a:schemeClr val="tx1"/>
                </a:solidFill>
                <a:effectLst/>
                <a:latin typeface="+mn-lt"/>
                <a:ea typeface="+mn-ea"/>
                <a:cs typeface="+mn-cs"/>
              </a:rPr>
              <a:t>à la nutrition.</a:t>
            </a:r>
            <a:endParaRPr lang="x-none"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bref, l’évaluation de la situation (des méthodes, sources et d’autres détails seront présentés en module 3.1) permet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De connaitre la situation actuelle et comment elle pourra évoluer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L’ampleur et la gravité de la situation;</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 population affectée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Soutenir la prise de décisions,</a:t>
            </a:r>
            <a:r>
              <a:rPr lang="fr-FR" sz="120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x-none"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Cela permet de faire le </a:t>
            </a:r>
            <a:r>
              <a:rPr lang="fr-FR" sz="1200" b="1" i="1" kern="1200" dirty="0" smtClean="0">
                <a:solidFill>
                  <a:schemeClr val="tx1"/>
                </a:solidFill>
                <a:effectLst/>
                <a:latin typeface="+mn-lt"/>
                <a:ea typeface="+mn-ea"/>
                <a:cs typeface="+mn-cs"/>
              </a:rPr>
              <a:t>diagnostic</a:t>
            </a:r>
            <a:r>
              <a:rPr lang="fr-FR" sz="1200" i="1" kern="1200" dirty="0" smtClean="0">
                <a:solidFill>
                  <a:schemeClr val="tx1"/>
                </a:solidFill>
                <a:effectLst/>
                <a:latin typeface="+mn-lt"/>
                <a:ea typeface="+mn-ea"/>
                <a:cs typeface="+mn-cs"/>
              </a:rPr>
              <a:t> de la situation et sa </a:t>
            </a:r>
            <a:r>
              <a:rPr lang="fr-FR" sz="1200" b="1" i="1" kern="1200" dirty="0" smtClean="0">
                <a:solidFill>
                  <a:schemeClr val="tx1"/>
                </a:solidFill>
                <a:effectLst/>
                <a:latin typeface="+mn-lt"/>
                <a:ea typeface="+mn-ea"/>
                <a:cs typeface="+mn-cs"/>
              </a:rPr>
              <a:t>catégorisation</a:t>
            </a:r>
            <a:r>
              <a:rPr lang="fr-FR" sz="1200" i="1" kern="1200" dirty="0" smtClean="0">
                <a:solidFill>
                  <a:schemeClr val="tx1"/>
                </a:solidFill>
                <a:effectLst/>
                <a:latin typeface="+mn-lt"/>
                <a:ea typeface="+mn-ea"/>
                <a:cs typeface="+mn-cs"/>
              </a:rPr>
              <a:t> à partir de références et standards acceptés au niveau international et validés au niveau national.</a:t>
            </a:r>
            <a:endParaRPr lang="x-none" sz="1200" kern="1200" dirty="0" smtClean="0">
              <a:solidFill>
                <a:schemeClr val="tx1"/>
              </a:solidFill>
              <a:effectLst/>
              <a:latin typeface="+mn-lt"/>
              <a:ea typeface="+mn-ea"/>
              <a:cs typeface="+mn-cs"/>
            </a:endParaRPr>
          </a:p>
          <a:p>
            <a:pPr marL="0" lvl="0" indent="0">
              <a:lnSpc>
                <a:spcPct val="100000"/>
              </a:lnSpc>
              <a:buFont typeface="Arial" panose="020B0604020202020204" pitchFamily="34" charset="0"/>
              <a:buNone/>
            </a:pPr>
            <a:endParaRPr lang="fr-FR" sz="1200" b="0" dirty="0" smtClean="0">
              <a:solidFill>
                <a:schemeClr val="tx1"/>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60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741209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6: </a:t>
            </a:r>
            <a:r>
              <a:rPr lang="fr-FR" b="1" baseline="0" dirty="0" smtClean="0"/>
              <a:t> Situation Nutritionnelle au Niger</a:t>
            </a:r>
          </a:p>
          <a:p>
            <a:endParaRPr lang="fr-FR" b="1" baseline="0" dirty="0" smtClean="0"/>
          </a:p>
          <a:p>
            <a:r>
              <a:rPr lang="fr-FR" sz="1200" b="1" u="sng" kern="1200" dirty="0" smtClean="0">
                <a:solidFill>
                  <a:schemeClr val="tx1"/>
                </a:solidFill>
                <a:effectLst/>
                <a:latin typeface="+mn-lt"/>
                <a:ea typeface="+mn-ea"/>
                <a:cs typeface="+mn-cs"/>
              </a:rPr>
              <a:t>Encadre 1</a:t>
            </a:r>
            <a:r>
              <a:rPr lang="fr-FR" sz="1200" kern="1200" dirty="0" smtClean="0">
                <a:solidFill>
                  <a:schemeClr val="tx1"/>
                </a:solidFill>
                <a:effectLst/>
                <a:latin typeface="+mn-lt"/>
                <a:ea typeface="+mn-ea"/>
                <a:cs typeface="+mn-cs"/>
              </a:rPr>
              <a:t> : </a:t>
            </a:r>
            <a:r>
              <a:rPr lang="fr-FR" sz="1200" b="1" kern="1200" dirty="0" smtClean="0">
                <a:solidFill>
                  <a:schemeClr val="tx1"/>
                </a:solidFill>
                <a:effectLst/>
                <a:latin typeface="+mn-lt"/>
                <a:ea typeface="+mn-ea"/>
                <a:cs typeface="+mn-cs"/>
              </a:rPr>
              <a:t>Étude de cas illustrative et non exhaustive de l’analyse de situation nutritionnelle au Niger.</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analyse non exhaustive est faite à titre illustratif à partir du niveau de certains indicateurs de l’état nutritionnel des enfants de moins de cinq ans et des femmes enceintes. Pour la définition des indicateurs utilisés ici, il faudrait se référer au module 1.3 portant sur les formes et mesures de la malnutrition.</a:t>
            </a:r>
          </a:p>
          <a:p>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1) </a:t>
            </a:r>
            <a:r>
              <a:rPr lang="fr-FR" sz="1200" b="1" kern="1200" dirty="0" smtClean="0">
                <a:solidFill>
                  <a:schemeClr val="tx1"/>
                </a:solidFill>
                <a:effectLst/>
                <a:latin typeface="+mn-lt"/>
                <a:ea typeface="+mn-ea"/>
                <a:cs typeface="+mn-cs"/>
              </a:rPr>
              <a:t>État Nutritionnel</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situation nutritionnelle au Niger est grave et inacceptable. En effet, en 2019, plus de deux millions d’enfants de moins de cinq sont affectés par la malnutrition chronique (Taille-Age) soit un peu moins de la moitié de l’ensemble des enfants nigériens (46%). La prévalence varie selon les régions avec Niamey (24%) et Agadez (39%) présentant les prévalences les moins élevées et Maradi (55%) et Zinder (53% ) les plus affectées.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 enfant sur dix de 6-59 mois souffre de Malnutrition Aigüe Globale (10, 7%). La prévalence de la malnutrition aigüe sévère (MAS) est 1,7%. Elle est supérieure à 2% dans 10 des 17 strates enquêtées. Les enfants atteints de malnutrition aigüe sévère sont à haut risque de décès. En effet un enfant sur deux qui décèdent au Niger a souffert de malnutrition. C’est pourquoi, ils ont besoin d’une prise en charge thérapeutique dans les centres de santé. Depuis plusieurs années, le Niger notifie environ 50% d’admissions pour malnutrition aigüe sévère laissant annuellement la moitié de ses enfants de 6-59 mois sans accès au traitement.</a:t>
            </a:r>
            <a:endParaRPr lang="en-GB"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Près de deux enfants de moins de cinq sur trois souffrent d’anémie, soit 61,2%. Presque toutes les régions sont sévèrement affectées. De même, près de la moitié des femmes non enceintes de 15-49 ans sont affectées par l’anémie variant entre 36% à Niamey et 56% à Dosso et Tillabéry. La prévalence de l’anémie chez les femmes enceintes de 15-49 ans est de 45,1%. Au niveau des régions, la plus forte prévalence de l’anémie chez les femmes enceintes est observée à Tillabéry avec 54,6% (une femme enceinte sur deux est anémiée) et la plus faible à Tahoua (35,1%).   </a:t>
            </a:r>
            <a:endParaRPr lang="en-GB"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surpoids et l’obésité (</a:t>
            </a:r>
            <a:r>
              <a:rPr lang="fr-FR" sz="1200" kern="1200" dirty="0" err="1" smtClean="0">
                <a:solidFill>
                  <a:schemeClr val="tx1"/>
                </a:solidFill>
                <a:effectLst/>
                <a:latin typeface="+mn-lt"/>
                <a:ea typeface="+mn-ea"/>
                <a:cs typeface="+mn-cs"/>
              </a:rPr>
              <a:t>IMC</a:t>
            </a:r>
            <a:r>
              <a:rPr lang="fr-FR" sz="1200" kern="1200" dirty="0" smtClean="0">
                <a:solidFill>
                  <a:schemeClr val="tx1"/>
                </a:solidFill>
                <a:effectLst/>
                <a:latin typeface="+mn-lt"/>
                <a:ea typeface="+mn-ea"/>
                <a:cs typeface="+mn-cs"/>
              </a:rPr>
              <a:t>) chez les adultes existent, bien qu’encore relativement moins fréquents. Toutefois, ils augmentent régulièrement d’une année à l’autre. Si des actions vigoureuses de prévention ne sont pas prise en compte à large échelle, ce fléau pourrait devenir un problème majeur de santé publique au Niger dans moins d’une décennie. </a:t>
            </a:r>
            <a:endParaRPr lang="en-GB"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 2) La couverture de quelques interventions sélectionnées à titre illustratif</a:t>
            </a:r>
            <a:endParaRPr lang="en-GB"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couvertures des interventions reflètent les progrès réalisés dans la mise en œuvre des interventions et des programmes. Plus les couvertures des interventions nutritionnel sont élevées au même moment et dans les mêmes populations, plus il y a des chances de maximiser leur impact sur l’état nutritionnel des groupes cibles.  Parmi les cinq indicateurs retenus correspondant à quatre interventions différentes, Leurs couvertures sont dramatiquement bas, hormis la supplémentation en vitamine A des 6-59 mois d'âge et la fréquence minimale acceptable des repas chez les 6-23 mois.</a:t>
            </a:r>
            <a:endParaRPr lang="en-GB" sz="1200" kern="1200" dirty="0" smtClean="0">
              <a:solidFill>
                <a:schemeClr val="tx1"/>
              </a:solidFill>
              <a:effectLst/>
              <a:latin typeface="+mn-lt"/>
              <a:ea typeface="+mn-ea"/>
              <a:cs typeface="+mn-cs"/>
            </a:endParaRPr>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3 minutes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407460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Diapo 7. Objectifs des interventions pour la nutrition </a:t>
            </a:r>
          </a:p>
          <a:p>
            <a:endParaRPr lang="fr-FR" b="1" dirty="0" smtClean="0"/>
          </a:p>
          <a:p>
            <a:pPr>
              <a:lnSpc>
                <a:spcPct val="120000"/>
              </a:lnSpc>
              <a:spcBef>
                <a:spcPts val="0"/>
              </a:spcBef>
              <a:spcAft>
                <a:spcPts val="600"/>
              </a:spcAft>
            </a:pPr>
            <a:r>
              <a:rPr lang="fr-FR" sz="1400" dirty="0" smtClean="0"/>
              <a:t>Les objectifs les plus importants sont au nombre de trois (3). </a:t>
            </a:r>
          </a:p>
          <a:p>
            <a:pPr marL="342900" indent="-342900">
              <a:lnSpc>
                <a:spcPct val="120000"/>
              </a:lnSpc>
              <a:spcBef>
                <a:spcPts val="0"/>
              </a:spcBef>
              <a:spcAft>
                <a:spcPts val="600"/>
              </a:spcAft>
              <a:buFont typeface="+mj-lt"/>
              <a:buAutoNum type="arabicPeriod"/>
            </a:pPr>
            <a:r>
              <a:rPr lang="fr-FR" sz="1400" dirty="0" smtClean="0"/>
              <a:t>Atténuer les effets immédiats et « sauver des vies ».</a:t>
            </a:r>
            <a:r>
              <a:rPr lang="fr-FR" sz="1400" baseline="0" dirty="0" smtClean="0"/>
              <a:t> Pour cela, il importe de t</a:t>
            </a:r>
            <a:r>
              <a:rPr lang="fr-FR" sz="1200" dirty="0" smtClean="0"/>
              <a:t>raiter les cas et prévenir un excès de mortalité, </a:t>
            </a:r>
          </a:p>
          <a:p>
            <a:pPr marL="342900" indent="-342900">
              <a:lnSpc>
                <a:spcPct val="120000"/>
              </a:lnSpc>
              <a:spcBef>
                <a:spcPts val="0"/>
              </a:spcBef>
              <a:spcAft>
                <a:spcPts val="600"/>
              </a:spcAft>
              <a:buFont typeface="+mj-lt"/>
              <a:buAutoNum type="arabicPeriod"/>
            </a:pPr>
            <a:r>
              <a:rPr lang="fr-FR" sz="1400" dirty="0" smtClean="0"/>
              <a:t>S’attaquer aux causes sous-jacentes de la malnutrition afin de p</a:t>
            </a:r>
            <a:r>
              <a:rPr lang="fr-FR" sz="1200" dirty="0" smtClean="0"/>
              <a:t>révenir la malnutrition </a:t>
            </a:r>
          </a:p>
          <a:p>
            <a:pPr marL="342900" indent="-342900">
              <a:lnSpc>
                <a:spcPct val="120000"/>
              </a:lnSpc>
              <a:spcBef>
                <a:spcPts val="0"/>
              </a:spcBef>
              <a:spcAft>
                <a:spcPts val="600"/>
              </a:spcAft>
              <a:buFont typeface="+mj-lt"/>
              <a:buAutoNum type="arabicPeriod"/>
            </a:pPr>
            <a:r>
              <a:rPr lang="fr-FR" sz="1400" dirty="0" smtClean="0"/>
              <a:t>Soutenir les moyens d’existence </a:t>
            </a:r>
            <a:r>
              <a:rPr lang="fr-FR" sz="1200" dirty="0" smtClean="0"/>
              <a:t>et augmenter la résilience </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Une </a:t>
            </a:r>
            <a:r>
              <a:rPr lang="fr-FR" sz="1200" b="1" i="0" kern="1200" dirty="0" smtClean="0">
                <a:solidFill>
                  <a:schemeClr val="tx1"/>
                </a:solidFill>
                <a:effectLst/>
                <a:latin typeface="+mn-lt"/>
                <a:ea typeface="+mn-ea"/>
                <a:cs typeface="+mn-cs"/>
              </a:rPr>
              <a:t>concentration exclusive </a:t>
            </a:r>
            <a:r>
              <a:rPr lang="fr-FR" sz="1200" b="0" i="0" kern="1200" dirty="0" smtClean="0">
                <a:solidFill>
                  <a:schemeClr val="tx1"/>
                </a:solidFill>
                <a:effectLst/>
                <a:latin typeface="+mn-lt"/>
                <a:ea typeface="+mn-ea"/>
                <a:cs typeface="+mn-cs"/>
              </a:rPr>
              <a:t>des énergies et du financement </a:t>
            </a:r>
            <a:r>
              <a:rPr lang="fr-FR" sz="1200" b="1" i="0" kern="1200" dirty="0" smtClean="0">
                <a:solidFill>
                  <a:schemeClr val="tx1"/>
                </a:solidFill>
                <a:effectLst/>
                <a:latin typeface="+mn-lt"/>
                <a:ea typeface="+mn-ea"/>
                <a:cs typeface="+mn-cs"/>
              </a:rPr>
              <a:t>des services curatifs</a:t>
            </a:r>
            <a:r>
              <a:rPr lang="fr-FR" sz="1200" b="0" i="0" kern="1200" dirty="0" smtClean="0">
                <a:solidFill>
                  <a:schemeClr val="tx1"/>
                </a:solidFill>
                <a:effectLst/>
                <a:latin typeface="+mn-lt"/>
                <a:ea typeface="+mn-ea"/>
                <a:cs typeface="+mn-cs"/>
              </a:rPr>
              <a:t>, des équipements médicaux et des médicaments pour traiter les maladies souvent liées à la malnutrition (premier objectif des interventions) </a:t>
            </a:r>
            <a:r>
              <a:rPr lang="fr-FR" sz="1200" b="1" i="0" kern="1200" dirty="0" smtClean="0">
                <a:solidFill>
                  <a:schemeClr val="tx1"/>
                </a:solidFill>
                <a:effectLst/>
                <a:latin typeface="+mn-lt"/>
                <a:ea typeface="+mn-ea"/>
                <a:cs typeface="+mn-cs"/>
              </a:rPr>
              <a:t>limitera les chances de bien-être nutritionnel </a:t>
            </a:r>
            <a:r>
              <a:rPr lang="fr-FR" sz="1200" b="0" i="0" kern="1200" dirty="0" smtClean="0">
                <a:solidFill>
                  <a:schemeClr val="tx1"/>
                </a:solidFill>
                <a:effectLst/>
                <a:latin typeface="+mn-lt"/>
                <a:ea typeface="+mn-ea"/>
                <a:cs typeface="+mn-cs"/>
              </a:rPr>
              <a:t>pour tous au Niger. </a:t>
            </a:r>
            <a:r>
              <a:rPr lang="fr-FR" sz="1200" b="1" i="0" kern="1200" dirty="0" smtClean="0">
                <a:solidFill>
                  <a:schemeClr val="tx1"/>
                </a:solidFill>
                <a:effectLst/>
                <a:latin typeface="+mn-lt"/>
                <a:ea typeface="+mn-ea"/>
                <a:cs typeface="+mn-cs"/>
              </a:rPr>
              <a:t>Les services de prévention </a:t>
            </a:r>
            <a:r>
              <a:rPr lang="fr-FR" sz="1200" b="0" i="0" kern="1200" dirty="0" smtClean="0">
                <a:solidFill>
                  <a:schemeClr val="tx1"/>
                </a:solidFill>
                <a:effectLst/>
                <a:latin typeface="+mn-lt"/>
                <a:ea typeface="+mn-ea"/>
                <a:cs typeface="+mn-cs"/>
              </a:rPr>
              <a:t>de toutes les formes de malnutrition (deuxième</a:t>
            </a:r>
            <a:r>
              <a:rPr lang="fr-FR" sz="1200" b="0" i="0" kern="1200" baseline="0" dirty="0" smtClean="0">
                <a:solidFill>
                  <a:schemeClr val="tx1"/>
                </a:solidFill>
                <a:effectLst/>
                <a:latin typeface="+mn-lt"/>
                <a:ea typeface="+mn-ea"/>
                <a:cs typeface="+mn-cs"/>
              </a:rPr>
              <a:t> et troisième objectif)</a:t>
            </a:r>
            <a:r>
              <a:rPr lang="fr-FR" sz="1200" b="0" i="0" kern="1200" dirty="0" smtClean="0">
                <a:solidFill>
                  <a:schemeClr val="tx1"/>
                </a:solidFill>
                <a:effectLst/>
                <a:latin typeface="+mn-lt"/>
                <a:ea typeface="+mn-ea"/>
                <a:cs typeface="+mn-cs"/>
              </a:rPr>
              <a:t> doivent être promus</a:t>
            </a:r>
            <a:r>
              <a:rPr lang="fr-FR" sz="1200" b="0" i="0" kern="1200" baseline="0" dirty="0" smtClean="0">
                <a:solidFill>
                  <a:schemeClr val="tx1"/>
                </a:solidFill>
                <a:effectLst/>
                <a:latin typeface="+mn-lt"/>
                <a:ea typeface="+mn-ea"/>
                <a:cs typeface="+mn-cs"/>
              </a:rPr>
              <a:t> et accessibles a tous en donnant la priorité aux populations vulnérables.</a:t>
            </a:r>
            <a:r>
              <a:rPr lang="fr-FR" sz="1200" b="0" i="0" kern="1200" dirty="0" smtClean="0">
                <a:solidFill>
                  <a:schemeClr val="tx1"/>
                </a:solidFill>
                <a:effectLst/>
                <a:latin typeface="+mn-lt"/>
                <a:ea typeface="+mn-ea"/>
                <a:cs typeface="+mn-cs"/>
              </a:rPr>
              <a:t> </a:t>
            </a:r>
            <a:endParaRPr lang="fr-FR" dirty="0" smtClean="0"/>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40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214646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kern="1200" dirty="0" smtClean="0">
                <a:solidFill>
                  <a:schemeClr val="tx1"/>
                </a:solidFill>
                <a:effectLst/>
                <a:latin typeface="+mn-lt"/>
                <a:ea typeface="+mn-ea"/>
                <a:cs typeface="+mn-cs"/>
              </a:rPr>
              <a:t>Diapo 8. Lire ce paragraphe en plénière</a:t>
            </a:r>
            <a:r>
              <a:rPr lang="fr-FR" kern="1200" dirty="0" smtClean="0">
                <a:solidFill>
                  <a:schemeClr val="tx1"/>
                </a:solidFill>
                <a:effectLst/>
                <a:latin typeface="+mn-lt"/>
                <a:ea typeface="+mn-ea"/>
                <a:cs typeface="+mn-cs"/>
              </a:rPr>
              <a:t> : </a:t>
            </a:r>
          </a:p>
          <a:p>
            <a:endParaRPr lang="x-none"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Afin </a:t>
            </a:r>
            <a:r>
              <a:rPr lang="fr-FR" sz="1200" b="1" i="1" kern="1200" dirty="0" smtClean="0">
                <a:solidFill>
                  <a:schemeClr val="tx1"/>
                </a:solidFill>
                <a:effectLst/>
                <a:latin typeface="+mn-lt"/>
                <a:ea typeface="+mn-ea"/>
                <a:cs typeface="+mn-cs"/>
              </a:rPr>
              <a:t>d’attaquer efficacement les causes de la malnutrition</a:t>
            </a:r>
            <a:r>
              <a:rPr lang="fr-FR" sz="1200" i="1" kern="1200" dirty="0" smtClean="0">
                <a:solidFill>
                  <a:schemeClr val="tx1"/>
                </a:solidFill>
                <a:effectLst/>
                <a:latin typeface="+mn-lt"/>
                <a:ea typeface="+mn-ea"/>
                <a:cs typeface="+mn-cs"/>
              </a:rPr>
              <a:t>, il faut un ensemble intégré et cohérent </a:t>
            </a:r>
            <a:r>
              <a:rPr lang="fr-FR" sz="1200" b="1" i="1" kern="1200" dirty="0" smtClean="0">
                <a:solidFill>
                  <a:schemeClr val="tx1"/>
                </a:solidFill>
                <a:effectLst/>
                <a:latin typeface="+mn-lt"/>
                <a:ea typeface="+mn-ea"/>
                <a:cs typeface="+mn-cs"/>
              </a:rPr>
              <a:t>d'interventions spécifiques </a:t>
            </a:r>
            <a:r>
              <a:rPr lang="fr-FR" sz="1200" i="1" kern="1200" dirty="0" smtClean="0">
                <a:solidFill>
                  <a:schemeClr val="tx1"/>
                </a:solidFill>
                <a:effectLst/>
                <a:latin typeface="+mn-lt"/>
                <a:ea typeface="+mn-ea"/>
                <a:cs typeface="+mn-cs"/>
              </a:rPr>
              <a:t>combiné à </a:t>
            </a:r>
            <a:r>
              <a:rPr lang="fr-FR" sz="1200" b="1" i="1" kern="1200" dirty="0" smtClean="0">
                <a:solidFill>
                  <a:schemeClr val="tx1"/>
                </a:solidFill>
                <a:effectLst/>
                <a:latin typeface="+mn-lt"/>
                <a:ea typeface="+mn-ea"/>
                <a:cs typeface="+mn-cs"/>
              </a:rPr>
              <a:t>des interventions sensibles </a:t>
            </a:r>
            <a:r>
              <a:rPr lang="fr-FR" sz="1200" i="1" kern="1200" dirty="0" smtClean="0">
                <a:solidFill>
                  <a:schemeClr val="tx1"/>
                </a:solidFill>
                <a:effectLst/>
                <a:latin typeface="+mn-lt"/>
                <a:ea typeface="+mn-ea"/>
                <a:cs typeface="+mn-cs"/>
              </a:rPr>
              <a:t>à la nutrition et portant sur le système alimentaire, la santé et la santé publique, l'éducation, la nutrition, la protection et l’égalité des sexes.</a:t>
            </a:r>
          </a:p>
          <a:p>
            <a:endParaRPr lang="fr-FR" sz="1200" kern="1200" dirty="0" smtClean="0">
              <a:solidFill>
                <a:schemeClr val="tx1"/>
              </a:solidFill>
              <a:effectLst/>
              <a:latin typeface="+mn-lt"/>
              <a:ea typeface="+mn-ea"/>
              <a:cs typeface="+mn-cs"/>
            </a:endParaRPr>
          </a:p>
          <a:p>
            <a:r>
              <a:rPr lang="fr-FR" i="1" kern="1200" dirty="0" smtClean="0">
                <a:solidFill>
                  <a:schemeClr val="tx1"/>
                </a:solidFill>
                <a:effectLst/>
                <a:latin typeface="+mn-lt"/>
                <a:ea typeface="+mn-ea"/>
                <a:cs typeface="+mn-cs"/>
              </a:rPr>
              <a:t>Discuter en plénière le texte en mettant l’accent sur les quatre éléments suivants</a:t>
            </a:r>
            <a:r>
              <a:rPr lang="fr-FR" kern="1200" dirty="0" smtClean="0">
                <a:solidFill>
                  <a:schemeClr val="tx1"/>
                </a:solidFill>
                <a:effectLst/>
                <a:latin typeface="+mn-lt"/>
                <a:ea typeface="+mn-ea"/>
                <a:cs typeface="+mn-cs"/>
              </a:rPr>
              <a:t> </a:t>
            </a:r>
            <a:r>
              <a:rPr lang="fr-FR" sz="1050" kern="1200" dirty="0" smtClean="0">
                <a:solidFill>
                  <a:schemeClr val="tx1"/>
                </a:solidFill>
                <a:effectLst/>
                <a:latin typeface="+mn-lt"/>
                <a:ea typeface="+mn-ea"/>
                <a:cs typeface="+mn-cs"/>
              </a:rPr>
              <a:t>:</a:t>
            </a:r>
          </a:p>
          <a:p>
            <a:endParaRPr lang="x-none" sz="1050" kern="1200" dirty="0" smtClean="0">
              <a:solidFill>
                <a:schemeClr val="tx1"/>
              </a:solidFill>
              <a:effectLst/>
              <a:latin typeface="+mn-lt"/>
              <a:ea typeface="+mn-ea"/>
              <a:cs typeface="+mn-cs"/>
            </a:endParaRPr>
          </a:p>
          <a:p>
            <a:pPr marL="228600" indent="-228600">
              <a:buFont typeface="+mj-lt"/>
              <a:buAutoNum type="arabicPeriod"/>
            </a:pPr>
            <a:r>
              <a:rPr lang="fr-FR" sz="1200" b="1" i="1" kern="1200" dirty="0" smtClean="0">
                <a:solidFill>
                  <a:schemeClr val="tx1"/>
                </a:solidFill>
                <a:effectLst/>
                <a:latin typeface="+mn-lt"/>
                <a:ea typeface="+mn-ea"/>
                <a:cs typeface="+mn-cs"/>
              </a:rPr>
              <a:t>S’attaquer efficacement aux</a:t>
            </a:r>
            <a:r>
              <a:rPr lang="fr-FR" sz="1200" b="1" i="1" kern="1200" baseline="0" dirty="0" smtClean="0">
                <a:solidFill>
                  <a:schemeClr val="tx1"/>
                </a:solidFill>
                <a:effectLst/>
                <a:latin typeface="+mn-lt"/>
                <a:ea typeface="+mn-ea"/>
                <a:cs typeface="+mn-cs"/>
              </a:rPr>
              <a:t> causes de la malnutrition </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traitement des différentes formes </a:t>
            </a:r>
            <a:r>
              <a:rPr lang="fr-FR" sz="1200" kern="1200" dirty="0" smtClean="0">
                <a:solidFill>
                  <a:schemeClr val="tx1"/>
                </a:solidFill>
                <a:effectLst/>
                <a:latin typeface="+mn-lt"/>
                <a:ea typeface="+mn-ea"/>
                <a:cs typeface="+mn-cs"/>
              </a:rPr>
              <a:t>de malnutrition ne réussira pas à réduire son apparition et son ampleur, toutefois</a:t>
            </a:r>
            <a:r>
              <a:rPr lang="fr-FR" sz="1200" kern="1200" baseline="0" dirty="0" smtClean="0">
                <a:solidFill>
                  <a:schemeClr val="tx1"/>
                </a:solidFill>
                <a:effectLst/>
                <a:latin typeface="+mn-lt"/>
                <a:ea typeface="+mn-ea"/>
                <a:cs typeface="+mn-cs"/>
              </a:rPr>
              <a:t> il soulage la souffrance des familles et</a:t>
            </a:r>
            <a:r>
              <a:rPr lang="fr-FR" sz="1200" kern="1200" dirty="0" smtClean="0">
                <a:solidFill>
                  <a:schemeClr val="tx1"/>
                </a:solidFill>
                <a:effectLst/>
                <a:latin typeface="+mn-lt"/>
                <a:ea typeface="+mn-ea"/>
                <a:cs typeface="+mn-cs"/>
              </a:rPr>
              <a:t> dans certains cas, il parviendra à réduire la mortalité liée à la malnutrition. </a:t>
            </a:r>
            <a:endParaRPr lang="x-none" sz="1200" kern="1200" dirty="0" smtClean="0">
              <a:solidFill>
                <a:schemeClr val="tx1"/>
              </a:solidFill>
              <a:effectLst/>
              <a:latin typeface="+mn-lt"/>
              <a:ea typeface="+mn-ea"/>
              <a:cs typeface="+mn-cs"/>
            </a:endParaRPr>
          </a:p>
          <a:p>
            <a:pPr marL="228600" indent="-228600">
              <a:buFont typeface="+mj-lt"/>
              <a:buAutoNum type="arabicPeriod"/>
            </a:pPr>
            <a:r>
              <a:rPr lang="fr-FR" sz="1200" b="1" i="1" kern="1200" dirty="0" smtClean="0">
                <a:solidFill>
                  <a:schemeClr val="tx1"/>
                </a:solidFill>
                <a:effectLst/>
                <a:latin typeface="+mn-lt"/>
                <a:ea typeface="+mn-ea"/>
                <a:cs typeface="+mn-cs"/>
              </a:rPr>
              <a:t>Ensemble intégré et cohérent</a:t>
            </a:r>
            <a:r>
              <a:rPr lang="fr-FR" sz="1200" i="1" kern="120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comme nous l'avons déjà vu, les déterminants de la malnutrition sont variés, interagissent les uns avec les autres et découlent des fonctions et missions de différents secteurs. Seules des actions conjointes, intégrées et synergiques permettront de réduire leur présence et réduire l’incidence et la prévalence de toutes les formes de la malnutrition.</a:t>
            </a:r>
            <a:endParaRPr lang="x-none" sz="1200" kern="1200" dirty="0" smtClean="0">
              <a:solidFill>
                <a:schemeClr val="tx1"/>
              </a:solidFill>
              <a:effectLst/>
              <a:latin typeface="+mn-lt"/>
              <a:ea typeface="+mn-ea"/>
              <a:cs typeface="+mn-cs"/>
            </a:endParaRPr>
          </a:p>
          <a:p>
            <a:pPr marL="228600" indent="-228600">
              <a:buFont typeface="+mj-lt"/>
              <a:buAutoNum type="arabicPeriod"/>
            </a:pPr>
            <a:r>
              <a:rPr lang="fr-FR" sz="1200" b="1" i="1" kern="1200" dirty="0" smtClean="0">
                <a:solidFill>
                  <a:schemeClr val="tx1"/>
                </a:solidFill>
                <a:effectLst/>
                <a:latin typeface="+mn-lt"/>
                <a:ea typeface="+mn-ea"/>
                <a:cs typeface="+mn-cs"/>
              </a:rPr>
              <a:t>Interventions spécifiques à la nutrition</a:t>
            </a:r>
            <a:r>
              <a:rPr lang="fr-FR" sz="1200" i="1" kern="1200" dirty="0" smtClean="0">
                <a:solidFill>
                  <a:schemeClr val="tx1"/>
                </a:solidFill>
                <a:effectLst/>
                <a:latin typeface="+mn-lt"/>
                <a:ea typeface="+mn-ea"/>
                <a:cs typeface="+mn-cs"/>
              </a:rPr>
              <a:t> : </a:t>
            </a:r>
            <a:r>
              <a:rPr lang="fr-FR" sz="1200" kern="1200" dirty="0" smtClean="0">
                <a:solidFill>
                  <a:schemeClr val="tx1"/>
                </a:solidFill>
                <a:effectLst/>
                <a:latin typeface="+mn-lt"/>
                <a:ea typeface="+mn-ea"/>
                <a:cs typeface="+mn-cs"/>
              </a:rPr>
              <a:t>sont des services dont l’objectif principal est nutritionnel. Ces interventions sont destinées à traiter les déterminants immédiats de la malnutrition, notamment par un apport alimentaire et nutritionnel suffisant, la réduction du fardeau des maladies infectieuses, l’amélioration des pratiques de soins et le traitement de la malnutrition aiguë. 	</a:t>
            </a:r>
            <a:endParaRPr lang="x-none" sz="1200" kern="1200" dirty="0" smtClean="0">
              <a:solidFill>
                <a:schemeClr val="tx1"/>
              </a:solidFill>
              <a:effectLst/>
              <a:latin typeface="+mn-lt"/>
              <a:ea typeface="+mn-ea"/>
              <a:cs typeface="+mn-cs"/>
            </a:endParaRPr>
          </a:p>
          <a:p>
            <a:pPr marL="228600" indent="-228600">
              <a:buFont typeface="+mj-lt"/>
              <a:buAutoNum type="arabicPeriod"/>
            </a:pPr>
            <a:r>
              <a:rPr lang="fr-FR" sz="1200" b="1" i="1" kern="1200" dirty="0" smtClean="0">
                <a:solidFill>
                  <a:schemeClr val="tx1"/>
                </a:solidFill>
                <a:effectLst/>
                <a:latin typeface="+mn-lt"/>
                <a:ea typeface="+mn-ea"/>
                <a:cs typeface="+mn-cs"/>
              </a:rPr>
              <a:t>Interventions sensibles à la nutrition </a:t>
            </a:r>
            <a:r>
              <a:rPr lang="fr-FR" sz="1200" kern="1200" dirty="0" smtClean="0">
                <a:solidFill>
                  <a:schemeClr val="tx1"/>
                </a:solidFill>
                <a:effectLst/>
                <a:latin typeface="+mn-lt"/>
                <a:ea typeface="+mn-ea"/>
                <a:cs typeface="+mn-cs"/>
              </a:rPr>
              <a:t>: sont des interventions de différents secteurs, qui n’ont pas la nutrition comme premier objectif, mais qui sont formulées de manière à corriger des causes sous-jacentes (et/ou fondamentales) de la malnutrition, toujours en incluant des objectifs nutritionnels mesurables. Elles incluent la sécurité alimentaire, les soins aux mères et aux enfants, les services de soins de santé primaires, l’éducation, la protection sociale et l’hygiène et l’assainissement.</a:t>
            </a:r>
            <a:endParaRPr lang="x-none" sz="1200" kern="1200" dirty="0" smtClean="0">
              <a:solidFill>
                <a:schemeClr val="tx1"/>
              </a:solidFill>
              <a:effectLst/>
              <a:latin typeface="+mn-lt"/>
              <a:ea typeface="+mn-ea"/>
              <a:cs typeface="+mn-cs"/>
            </a:endParaRPr>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2 minutes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94100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Diapo 9.  les interventions selon The</a:t>
            </a:r>
            <a:r>
              <a:rPr lang="fr-FR" sz="1200" b="1" kern="1200" baseline="0" dirty="0" smtClean="0">
                <a:solidFill>
                  <a:schemeClr val="tx1"/>
                </a:solidFill>
                <a:effectLst/>
                <a:latin typeface="+mn-lt"/>
                <a:ea typeface="+mn-ea"/>
                <a:cs typeface="+mn-cs"/>
              </a:rPr>
              <a:t> Lancet 2008</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publication en 2008 de cette méta-analyse de la littérature existante sur la nutrition maternelle et infantile est considérée comme un revirement vers l’orientation des actions contre la malnutrition, aussi bien pour la prévention que pour le traitement de la malnutrition aigüe et des carences en micronutriments.</a:t>
            </a:r>
          </a:p>
          <a:p>
            <a:endParaRPr lang="x-none"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 « la </a:t>
            </a:r>
            <a:r>
              <a:rPr lang="fr-FR" sz="1200" b="1" i="1" kern="1200" dirty="0" smtClean="0">
                <a:solidFill>
                  <a:schemeClr val="tx1"/>
                </a:solidFill>
                <a:effectLst/>
                <a:latin typeface="+mn-lt"/>
                <a:ea typeface="+mn-ea"/>
                <a:cs typeface="+mn-cs"/>
              </a:rPr>
              <a:t>nutrition maternelle et infantile </a:t>
            </a:r>
            <a:r>
              <a:rPr lang="fr-FR" sz="1200" i="1" kern="1200" dirty="0" smtClean="0">
                <a:solidFill>
                  <a:schemeClr val="tx1"/>
                </a:solidFill>
                <a:effectLst/>
                <a:latin typeface="+mn-lt"/>
                <a:ea typeface="+mn-ea"/>
                <a:cs typeface="+mn-cs"/>
              </a:rPr>
              <a:t>avait produit des données probantes témoignant des coûts élevés du retard de la croissance chez les personnes et dans l’économie et avait critiqué l’incapacité de l’architecture internationale « fragmentée et dysfonctionnelle » à aborder cette question”. </a:t>
            </a:r>
          </a:p>
          <a:p>
            <a:endParaRPr lang="x-non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publication mettait en évidence deux éléments essentiels : (1) le concept des 1000 jours et (2) le besoin de définir et de mettre en œuvre des ensembles intégrés et efficaces d’actions pour aboutir à une approche multisectorielle de lutte contre la malnutrition</a:t>
            </a:r>
            <a:endParaRPr lang="x-none" sz="120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D’ailleurs, le rapport … </a:t>
            </a:r>
            <a:r>
              <a:rPr lang="fr-FR" sz="1200" i="1" kern="1200" dirty="0" smtClean="0">
                <a:solidFill>
                  <a:schemeClr val="tx1"/>
                </a:solidFill>
                <a:effectLst/>
                <a:latin typeface="+mn-lt"/>
                <a:ea typeface="+mn-ea"/>
                <a:cs typeface="+mn-cs"/>
              </a:rPr>
              <a:t> </a:t>
            </a:r>
            <a:r>
              <a:rPr lang="fr-FR" sz="1200" i="1" kern="1200" baseline="0" dirty="0" smtClean="0">
                <a:solidFill>
                  <a:schemeClr val="tx1"/>
                </a:solidFill>
                <a:effectLst/>
                <a:latin typeface="+mn-lt"/>
                <a:ea typeface="+mn-ea"/>
                <a:cs typeface="+mn-cs"/>
              </a:rPr>
              <a:t> « </a:t>
            </a:r>
            <a:r>
              <a:rPr lang="fr-FR" sz="1200" i="1" kern="1200" dirty="0" smtClean="0">
                <a:solidFill>
                  <a:schemeClr val="tx1"/>
                </a:solidFill>
                <a:effectLst/>
                <a:latin typeface="+mn-lt"/>
                <a:ea typeface="+mn-ea"/>
                <a:cs typeface="+mn-cs"/>
              </a:rPr>
              <a:t>soulignait le besoin de lutter contre le retard de la croissance, de se concentrer en particulier sur les </a:t>
            </a:r>
            <a:r>
              <a:rPr lang="fr-FR" sz="1200" b="1" i="1" kern="1200" dirty="0" smtClean="0">
                <a:solidFill>
                  <a:schemeClr val="tx1"/>
                </a:solidFill>
                <a:effectLst/>
                <a:latin typeface="+mn-lt"/>
                <a:ea typeface="+mn-ea"/>
                <a:cs typeface="+mn-cs"/>
              </a:rPr>
              <a:t>1 000 jours les plus décisifs </a:t>
            </a:r>
            <a:r>
              <a:rPr lang="fr-FR" sz="1200" i="1" kern="1200" dirty="0" smtClean="0">
                <a:solidFill>
                  <a:schemeClr val="tx1"/>
                </a:solidFill>
                <a:effectLst/>
                <a:latin typeface="+mn-lt"/>
                <a:ea typeface="+mn-ea"/>
                <a:cs typeface="+mn-cs"/>
              </a:rPr>
              <a:t>allant de la conception au deuxième anniversaire de l’enfant, et d’adopter des </a:t>
            </a:r>
            <a:r>
              <a:rPr lang="fr-FR" sz="1200" b="1" i="1" kern="1200" dirty="0" smtClean="0">
                <a:solidFill>
                  <a:schemeClr val="tx1"/>
                </a:solidFill>
                <a:effectLst/>
                <a:latin typeface="+mn-lt"/>
                <a:ea typeface="+mn-ea"/>
                <a:cs typeface="+mn-cs"/>
              </a:rPr>
              <a:t>approches contribuant à la nutrition pour lutter contre les causes sous-jacentes de la malnutrition ainsi que des interventions spécifiques à la nutrition pour lutter contre ses manifestations directes</a:t>
            </a:r>
            <a:r>
              <a:rPr lang="fr-FR" sz="1200" b="0" i="1" kern="1200" dirty="0" smtClean="0">
                <a:solidFill>
                  <a:schemeClr val="tx1"/>
                </a:solidFill>
                <a:effectLst/>
                <a:latin typeface="+mn-lt"/>
                <a:ea typeface="+mn-ea"/>
                <a:cs typeface="+mn-cs"/>
              </a:rPr>
              <a:t> ».</a:t>
            </a:r>
          </a:p>
          <a:p>
            <a:endParaRPr lang="x-non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tableau contient les interventions qui sont mises en évidence parce qu’il y a des preuves évidentes de leur efficacité sur les 36 pays étudiés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ou au moins des preuves suffisantes dans certains pays.</a:t>
            </a:r>
            <a:endParaRPr lang="x-none" sz="1200" kern="1200" dirty="0" smtClean="0">
              <a:solidFill>
                <a:schemeClr val="tx1"/>
              </a:solidFill>
              <a:effectLst/>
              <a:latin typeface="+mn-lt"/>
              <a:ea typeface="+mn-ea"/>
              <a:cs typeface="+mn-cs"/>
            </a:endParaRPr>
          </a:p>
          <a:p>
            <a:pPr marL="0" lvl="0" indent="0">
              <a:lnSpc>
                <a:spcPct val="100000"/>
              </a:lnSpc>
              <a:buFont typeface="Arial" panose="020B0604020202020204" pitchFamily="34" charset="0"/>
              <a:buNone/>
            </a:pPr>
            <a:endParaRPr lang="fr-FR" sz="1200" b="0" dirty="0" smtClean="0">
              <a:solidFill>
                <a:schemeClr val="accent6">
                  <a:lumMod val="75000"/>
                </a:schemeClr>
              </a:solidFill>
            </a:endParaRPr>
          </a:p>
          <a:p>
            <a:pPr marL="0" lvl="0" indent="0">
              <a:lnSpc>
                <a:spcPct val="100000"/>
              </a:lnSpc>
              <a:buFont typeface="Arial" panose="020B0604020202020204" pitchFamily="34" charset="0"/>
              <a:buNone/>
            </a:pPr>
            <a:r>
              <a:rPr lang="fr-FR" sz="1200" b="1" dirty="0" smtClean="0">
                <a:solidFill>
                  <a:schemeClr val="accent6">
                    <a:lumMod val="75000"/>
                  </a:schemeClr>
                </a:solidFill>
              </a:rPr>
              <a:t>1 minute et 30 secondes</a:t>
            </a:r>
            <a:r>
              <a:rPr lang="fr-FR" sz="1200" b="0" dirty="0" smtClean="0">
                <a:solidFill>
                  <a:schemeClr val="accent6">
                    <a:lumMod val="75000"/>
                  </a:schemeClr>
                </a:solidFill>
              </a:rPr>
              <a:t>. </a:t>
            </a:r>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14089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44870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06348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07316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352092533"/>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9-Feb-21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32212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9-Feb-21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2270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9-Feb-21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481520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9-Feb-21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0397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9-Feb-21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68041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8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endParaRPr lang="fr-FR" dirty="0"/>
          </a:p>
        </p:txBody>
      </p:sp>
      <p:sp>
        <p:nvSpPr>
          <p:cNvPr id="9"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1369039162"/>
      </p:ext>
    </p:extLst>
  </p:cSld>
  <p:clrMapOvr>
    <a:masterClrMapping/>
  </p:clrMapOvr>
  <p:transition>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261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730658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646868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768805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37515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D8FF7D0-8268-4EFA-B06F-F13501D569EF}" type="datetimeFigureOut">
              <a:rPr lang="fr-FR" smtClean="0">
                <a:solidFill>
                  <a:srgbClr val="FFFFFF"/>
                </a:solidFill>
              </a:rPr>
              <a:pPr/>
              <a:t>09/02/2021</a:t>
            </a:fld>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p>
            <a:fld id="{6ADC0BCF-F1C1-4CC1-A145-B48C8A6BD313}"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112944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FC1C5B5-8F6F-D941-AFC1-1A3CE302BDE4}" type="datetimeFigureOut">
              <a:rPr lang="fr-FR" smtClean="0"/>
              <a:t>09/02/2021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43441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FC1C5B5-8F6F-D941-AFC1-1A3CE302BDE4}" type="datetimeFigureOut">
              <a:rPr lang="fr-FR" smtClean="0"/>
              <a:t>09/02/2021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59032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FC1C5B5-8F6F-D941-AFC1-1A3CE302BDE4}" type="datetimeFigureOut">
              <a:rPr lang="fr-FR" smtClean="0"/>
              <a:t>09/02/2021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1992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FC1C5B5-8F6F-D941-AFC1-1A3CE302BDE4}" type="datetimeFigureOut">
              <a:rPr lang="fr-FR" smtClean="0"/>
              <a:t>09/02/2021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7164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C5B5-8F6F-D941-AFC1-1A3CE302BDE4}" type="datetimeFigureOut">
              <a:rPr lang="fr-FR" smtClean="0"/>
              <a:t>09/02/2021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59025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09/02/2021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22407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09/02/2021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787689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C5B5-8F6F-D941-AFC1-1A3CE302BDE4}" type="datetimeFigureOut">
              <a:rPr lang="fr-FR" smtClean="0"/>
              <a:t>09/02/2021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54E62-313F-4245-A786-B0FE8BB00D39}" type="slidenum">
              <a:rPr lang="fr-FR" smtClean="0"/>
              <a:t>‹N°›</a:t>
            </a:fld>
            <a:endParaRPr lang="fr-FR"/>
          </a:p>
        </p:txBody>
      </p:sp>
    </p:spTree>
    <p:extLst>
      <p:ext uri="{BB962C8B-B14F-4D97-AF65-F5344CB8AC3E}">
        <p14:creationId xmlns:p14="http://schemas.microsoft.com/office/powerpoint/2010/main" val="22216680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2424625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6.w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jpeg"/><Relationship Id="rId2"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3907" y="2651874"/>
            <a:ext cx="3964946" cy="1761376"/>
          </a:xfrm>
        </p:spPr>
        <p:txBody>
          <a:bodyPr>
            <a:noAutofit/>
          </a:bodyPr>
          <a:lstStyle/>
          <a:p>
            <a:pPr algn="ctr"/>
            <a:r>
              <a:rPr lang="fr-FR" sz="4050" b="1" dirty="0">
                <a:solidFill>
                  <a:schemeClr val="bg1"/>
                </a:solidFill>
              </a:rPr>
              <a:t>Interventions de lutte contre la malnutrition</a:t>
            </a:r>
          </a:p>
        </p:txBody>
      </p:sp>
      <p:sp>
        <p:nvSpPr>
          <p:cNvPr id="4" name="Titre 1"/>
          <p:cNvSpPr txBox="1">
            <a:spLocks/>
          </p:cNvSpPr>
          <p:nvPr/>
        </p:nvSpPr>
        <p:spPr>
          <a:xfrm>
            <a:off x="5368866" y="5099267"/>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2000" dirty="0" smtClean="0">
                <a:solidFill>
                  <a:schemeClr val="bg2">
                    <a:lumMod val="25000"/>
                  </a:schemeClr>
                </a:solidFill>
                <a:latin typeface="+mn-lt"/>
              </a:rPr>
              <a:t>Date </a:t>
            </a:r>
          </a:p>
          <a:p>
            <a:pPr algn="ctr"/>
            <a:r>
              <a:rPr lang="fr-FR" sz="2000" dirty="0" smtClean="0">
                <a:solidFill>
                  <a:schemeClr val="bg2">
                    <a:lumMod val="25000"/>
                  </a:schemeClr>
                </a:solidFill>
                <a:latin typeface="+mn-lt"/>
              </a:rPr>
              <a:t>Formateur</a:t>
            </a:r>
            <a:endParaRPr lang="fr-FR" sz="2000" dirty="0">
              <a:solidFill>
                <a:schemeClr val="bg2">
                  <a:lumMod val="25000"/>
                </a:schemeClr>
              </a:solidFill>
              <a:latin typeface="+mn-lt"/>
            </a:endParaRPr>
          </a:p>
          <a:p>
            <a:pPr algn="ctr"/>
            <a:r>
              <a:rPr lang="fr-FR" sz="2000" dirty="0" smtClean="0">
                <a:solidFill>
                  <a:schemeClr val="bg2">
                    <a:lumMod val="25000"/>
                  </a:schemeClr>
                </a:solidFill>
                <a:latin typeface="+mn-lt"/>
              </a:rPr>
              <a:t>Lieu, </a:t>
            </a:r>
            <a:r>
              <a:rPr lang="fr-FR" sz="2000" dirty="0">
                <a:solidFill>
                  <a:schemeClr val="bg2">
                    <a:lumMod val="25000"/>
                  </a:schemeClr>
                </a:solidFill>
                <a:latin typeface="+mn-lt"/>
              </a:rPr>
              <a:t>Niger</a:t>
            </a:r>
          </a:p>
        </p:txBody>
      </p:sp>
    </p:spTree>
    <p:extLst>
      <p:ext uri="{BB962C8B-B14F-4D97-AF65-F5344CB8AC3E}">
        <p14:creationId xmlns:p14="http://schemas.microsoft.com/office/powerpoint/2010/main" val="242724330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10</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2585"/>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Interventions de lutte contre la malnutrition</a:t>
            </a:r>
          </a:p>
        </p:txBody>
      </p:sp>
      <p:sp>
        <p:nvSpPr>
          <p:cNvPr id="10" name="Espace réservé du contenu 7">
            <a:extLst>
              <a:ext uri="{FF2B5EF4-FFF2-40B4-BE49-F238E27FC236}">
                <a16:creationId xmlns:a16="http://schemas.microsoft.com/office/drawing/2014/main" xmlns="" id="{53D91DE2-2582-4CA7-B582-C68A260005BE}"/>
              </a:ext>
            </a:extLst>
          </p:cNvPr>
          <p:cNvSpPr>
            <a:spLocks noGrp="1"/>
          </p:cNvSpPr>
          <p:nvPr>
            <p:ph sz="half" idx="1"/>
          </p:nvPr>
        </p:nvSpPr>
        <p:spPr>
          <a:xfrm>
            <a:off x="444194" y="1253067"/>
            <a:ext cx="3839939" cy="4758266"/>
          </a:xfrm>
          <a:ln w="19050">
            <a:solidFill>
              <a:schemeClr val="accent1"/>
            </a:solidFill>
          </a:ln>
        </p:spPr>
        <p:txBody>
          <a:bodyPr>
            <a:noAutofit/>
          </a:bodyPr>
          <a:lstStyle/>
          <a:p>
            <a:pPr marL="0" indent="0">
              <a:lnSpc>
                <a:spcPct val="120000"/>
              </a:lnSpc>
              <a:spcBef>
                <a:spcPts val="0"/>
              </a:spcBef>
              <a:spcAft>
                <a:spcPts val="450"/>
              </a:spcAft>
              <a:buNone/>
            </a:pPr>
            <a:r>
              <a:rPr lang="fr-FR" sz="1800" dirty="0"/>
              <a:t>Les </a:t>
            </a:r>
            <a:r>
              <a:rPr lang="fr-FR" sz="1800" b="1" dirty="0"/>
              <a:t>interventions spécifiques </a:t>
            </a:r>
            <a:r>
              <a:rPr lang="fr-FR" sz="1800" dirty="0"/>
              <a:t>à la nutrition sont des interventions dont l’objectif principal est la nutrition. </a:t>
            </a:r>
          </a:p>
          <a:p>
            <a:pPr marL="0" indent="0">
              <a:lnSpc>
                <a:spcPct val="120000"/>
              </a:lnSpc>
              <a:spcBef>
                <a:spcPts val="0"/>
              </a:spcBef>
              <a:spcAft>
                <a:spcPts val="450"/>
              </a:spcAft>
              <a:buNone/>
            </a:pPr>
            <a:r>
              <a:rPr lang="fr-FR" sz="1800" dirty="0"/>
              <a:t>Elles sont destinées à traiter les </a:t>
            </a:r>
            <a:r>
              <a:rPr lang="fr-FR" sz="1800" dirty="0">
                <a:solidFill>
                  <a:srgbClr val="0070C0"/>
                </a:solidFill>
              </a:rPr>
              <a:t>déterminants immédiats </a:t>
            </a:r>
            <a:r>
              <a:rPr lang="fr-FR" sz="1800" dirty="0"/>
              <a:t>de la malnutrition, notamment par un apport alimentaire et nutritionnel suffisant, la réduction du fardeau des maladies infectieuses, l’amélioration des pratiques de soins et le traitement de la malnutrition aiguë. 	</a:t>
            </a:r>
          </a:p>
          <a:p>
            <a:pPr marL="0" indent="0">
              <a:buNone/>
            </a:pPr>
            <a:endParaRPr lang="fr-FR" sz="1800" dirty="0"/>
          </a:p>
        </p:txBody>
      </p:sp>
      <p:sp>
        <p:nvSpPr>
          <p:cNvPr id="11" name="Espace réservé du contenu 9">
            <a:extLst>
              <a:ext uri="{FF2B5EF4-FFF2-40B4-BE49-F238E27FC236}">
                <a16:creationId xmlns:a16="http://schemas.microsoft.com/office/drawing/2014/main" xmlns="" id="{CE2B052B-6264-4AC4-A089-38801100B903}"/>
              </a:ext>
            </a:extLst>
          </p:cNvPr>
          <p:cNvSpPr>
            <a:spLocks noGrp="1"/>
          </p:cNvSpPr>
          <p:nvPr>
            <p:ph sz="half" idx="4294967295"/>
          </p:nvPr>
        </p:nvSpPr>
        <p:spPr>
          <a:xfrm>
            <a:off x="4629150" y="1253067"/>
            <a:ext cx="4226983" cy="4758266"/>
          </a:xfrm>
          <a:prstGeom prst="rect">
            <a:avLst/>
          </a:prstGeom>
          <a:ln w="19050">
            <a:solidFill>
              <a:schemeClr val="accent1"/>
            </a:solidFill>
          </a:ln>
        </p:spPr>
        <p:txBody>
          <a:bodyPr>
            <a:noAutofit/>
          </a:bodyPr>
          <a:lstStyle/>
          <a:p>
            <a:pPr marL="0" indent="0">
              <a:lnSpc>
                <a:spcPct val="120000"/>
              </a:lnSpc>
              <a:spcBef>
                <a:spcPts val="0"/>
              </a:spcBef>
              <a:spcAft>
                <a:spcPts val="450"/>
              </a:spcAft>
              <a:buNone/>
            </a:pPr>
            <a:r>
              <a:rPr lang="fr-FR" sz="1800" dirty="0"/>
              <a:t>Les </a:t>
            </a:r>
            <a:r>
              <a:rPr lang="fr-FR" sz="1800" b="1" dirty="0"/>
              <a:t>interventions sensibles </a:t>
            </a:r>
            <a:r>
              <a:rPr lang="fr-FR" sz="1800" dirty="0"/>
              <a:t>à la nutrition sont des interventions de différents secteurs, qui n’ont pas la nutrition comme premier objectif, mais qui sont formulées de manière à corriger des </a:t>
            </a:r>
            <a:r>
              <a:rPr lang="fr-FR" sz="1800" dirty="0">
                <a:solidFill>
                  <a:srgbClr val="0070C0"/>
                </a:solidFill>
              </a:rPr>
              <a:t>causes sous-jacentes (et/ou fondamentales) </a:t>
            </a:r>
            <a:r>
              <a:rPr lang="fr-FR" sz="1800" dirty="0"/>
              <a:t>de la malnutrition, toujours en incluant des objectifs nutritionnels mesurables.</a:t>
            </a:r>
          </a:p>
          <a:p>
            <a:pPr marL="0" indent="0">
              <a:lnSpc>
                <a:spcPct val="120000"/>
              </a:lnSpc>
              <a:spcBef>
                <a:spcPts val="0"/>
              </a:spcBef>
              <a:spcAft>
                <a:spcPts val="450"/>
              </a:spcAft>
              <a:buNone/>
            </a:pPr>
            <a:r>
              <a:rPr lang="fr-FR" sz="1800" dirty="0"/>
              <a:t>Elles incluent la sécurité alimentaire, les soins aux mères et aux enfants, les services de soins de santé </a:t>
            </a:r>
            <a:r>
              <a:rPr lang="fr-FR" sz="1800" dirty="0" smtClean="0"/>
              <a:t>primaires, l’ éducation, la protection sociale </a:t>
            </a:r>
            <a:r>
              <a:rPr lang="fr-FR" sz="1800" dirty="0"/>
              <a:t>et l’hygiène et l’assainissement. 	</a:t>
            </a:r>
          </a:p>
        </p:txBody>
      </p:sp>
    </p:spTree>
    <p:extLst>
      <p:ext uri="{BB962C8B-B14F-4D97-AF65-F5344CB8AC3E}">
        <p14:creationId xmlns:p14="http://schemas.microsoft.com/office/powerpoint/2010/main" val="425995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500"/>
                                        <p:tgtEl>
                                          <p:spTgt spid="1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4" dur="500"/>
                                        <p:tgtEl>
                                          <p:spTgt spid="11">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11</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1400" b="1" cap="small" dirty="0">
                <a:solidFill>
                  <a:srgbClr val="FFFFFF"/>
                </a:solidFill>
              </a:rPr>
              <a:t>Cadre d’action pour une nutrition et un développement optimaux du fœtus et du jeune enfant</a:t>
            </a:r>
          </a:p>
        </p:txBody>
      </p:sp>
      <p:grpSp>
        <p:nvGrpSpPr>
          <p:cNvPr id="10" name="Group 35">
            <a:extLst>
              <a:ext uri="{FF2B5EF4-FFF2-40B4-BE49-F238E27FC236}">
                <a16:creationId xmlns:a16="http://schemas.microsoft.com/office/drawing/2014/main" xmlns="" id="{FCB36E27-07E9-744A-943A-E90476717B56}"/>
              </a:ext>
            </a:extLst>
          </p:cNvPr>
          <p:cNvGrpSpPr/>
          <p:nvPr/>
        </p:nvGrpSpPr>
        <p:grpSpPr>
          <a:xfrm>
            <a:off x="0" y="898923"/>
            <a:ext cx="9152572" cy="5101828"/>
            <a:chOff x="0" y="55563"/>
            <a:chExt cx="12203429" cy="6802437"/>
          </a:xfrm>
        </p:grpSpPr>
        <p:sp>
          <p:nvSpPr>
            <p:cNvPr id="11" name="Rectangle 10"/>
            <p:cNvSpPr/>
            <p:nvPr/>
          </p:nvSpPr>
          <p:spPr>
            <a:xfrm>
              <a:off x="0" y="449265"/>
              <a:ext cx="12192000" cy="120697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  </a:t>
              </a:r>
              <a:endParaRPr lang="en-US" sz="1500" b="1" dirty="0">
                <a:solidFill>
                  <a:prstClr val="black"/>
                </a:solidFill>
                <a:latin typeface="Calibri"/>
              </a:endParaRPr>
            </a:p>
            <a:p>
              <a:pPr>
                <a:defRPr/>
              </a:pPr>
              <a:r>
                <a:rPr lang="en-US" b="1" dirty="0">
                  <a:solidFill>
                    <a:srgbClr val="0070C0"/>
                  </a:solidFill>
                  <a:latin typeface="Calibri"/>
                </a:rPr>
                <a:t>       </a:t>
              </a:r>
            </a:p>
            <a:p>
              <a:pPr>
                <a:defRPr/>
              </a:pPr>
              <a:endParaRPr lang="en-US" sz="825" dirty="0">
                <a:solidFill>
                  <a:prstClr val="black"/>
                </a:solidFill>
                <a:latin typeface="Calibri"/>
              </a:endParaRPr>
            </a:p>
            <a:p>
              <a:pPr algn="ctr">
                <a:defRPr/>
              </a:pPr>
              <a:endParaRPr lang="fr-FR" sz="1350" b="1" dirty="0">
                <a:solidFill>
                  <a:prstClr val="black"/>
                </a:solidFill>
                <a:latin typeface="Calibri"/>
              </a:endParaRPr>
            </a:p>
            <a:p>
              <a:pPr algn="ctr">
                <a:defRPr/>
              </a:pPr>
              <a:r>
                <a:rPr lang="fr-FR" sz="1350" b="1" dirty="0">
                  <a:solidFill>
                    <a:prstClr val="black"/>
                  </a:solidFill>
                  <a:latin typeface="Calibri"/>
                </a:rPr>
                <a:t>Bénéfices pendant le cycle de vie </a:t>
              </a:r>
            </a:p>
            <a:p>
              <a:pPr>
                <a:defRPr/>
              </a:pPr>
              <a:endParaRPr lang="fr-FR" sz="825" dirty="0">
                <a:solidFill>
                  <a:prstClr val="black"/>
                </a:solidFill>
                <a:latin typeface="Calibri"/>
              </a:endParaRPr>
            </a:p>
            <a:p>
              <a:pPr>
                <a:defRPr/>
              </a:pPr>
              <a:r>
                <a:rPr lang="fr-FR" sz="825" dirty="0">
                  <a:solidFill>
                    <a:prstClr val="black"/>
                  </a:solidFill>
                  <a:latin typeface="Calibri"/>
                </a:rPr>
                <a:t>        </a:t>
              </a:r>
              <a:r>
                <a:rPr lang="fr-FR" sz="1050" dirty="0">
                  <a:solidFill>
                    <a:prstClr val="black"/>
                  </a:solidFill>
                  <a:latin typeface="Calibri"/>
                </a:rPr>
                <a:t>Morbidité                                          Développement cognitif                        Performance scolaire                                      Taille adulte                                Capacité de travail </a:t>
              </a:r>
            </a:p>
            <a:p>
              <a:pPr>
                <a:defRPr/>
              </a:pPr>
              <a:r>
                <a:rPr lang="fr-FR" sz="1050" dirty="0">
                  <a:solidFill>
                    <a:prstClr val="black"/>
                  </a:solidFill>
                  <a:latin typeface="Calibri"/>
                </a:rPr>
                <a:t>      et mortalité dans l’enfance             moteur et socio-émotionnel                et capacité d’apprentissage                          </a:t>
              </a:r>
              <a:r>
                <a:rPr lang="fr-FR" sz="1050" dirty="0">
                  <a:solidFill>
                    <a:prstClr val="black"/>
                  </a:solidFill>
                </a:rPr>
                <a:t>Obésité et MNT                           </a:t>
              </a:r>
              <a:r>
                <a:rPr lang="fr-FR" sz="1050" dirty="0">
                  <a:solidFill>
                    <a:prstClr val="black"/>
                  </a:solidFill>
                  <a:latin typeface="Calibri"/>
                </a:rPr>
                <a:t>et productivité</a:t>
              </a:r>
            </a:p>
            <a:p>
              <a:pPr>
                <a:defRPr/>
              </a:pPr>
              <a:r>
                <a:rPr lang="fr-FR" sz="1050" dirty="0">
                  <a:solidFill>
                    <a:prstClr val="black"/>
                  </a:solidFill>
                  <a:latin typeface="Calibri"/>
                </a:rPr>
                <a:t>                                                                                                                                                                                                     </a:t>
              </a:r>
            </a:p>
            <a:p>
              <a:pPr>
                <a:defRPr/>
              </a:pPr>
              <a:endParaRPr lang="en-US" sz="825" dirty="0">
                <a:solidFill>
                  <a:prstClr val="black"/>
                </a:solidFill>
                <a:latin typeface="Calibri"/>
              </a:endParaRPr>
            </a:p>
            <a:p>
              <a:pPr>
                <a:defRPr/>
              </a:pPr>
              <a:endParaRPr lang="en-US" sz="825" dirty="0">
                <a:solidFill>
                  <a:prstClr val="black"/>
                </a:solidFill>
                <a:latin typeface="Calibri"/>
              </a:endParaRPr>
            </a:p>
            <a:p>
              <a:pPr>
                <a:defRPr/>
              </a:pPr>
              <a:r>
                <a:rPr lang="en-US" sz="825" dirty="0">
                  <a:solidFill>
                    <a:prstClr val="black"/>
                  </a:solidFill>
                  <a:latin typeface="Calibri"/>
                </a:rPr>
                <a:t> </a:t>
              </a:r>
            </a:p>
            <a:p>
              <a:pPr>
                <a:defRPr/>
              </a:pPr>
              <a:endParaRPr lang="en-US" sz="825" dirty="0">
                <a:solidFill>
                  <a:prstClr val="black"/>
                </a:solidFill>
                <a:latin typeface="Calibri"/>
              </a:endParaRPr>
            </a:p>
            <a:p>
              <a:pPr>
                <a:defRPr/>
              </a:pPr>
              <a:r>
                <a:rPr lang="en-US" sz="825" dirty="0">
                  <a:solidFill>
                    <a:prstClr val="black"/>
                  </a:solidFill>
                  <a:latin typeface="Calibri"/>
                </a:rPr>
                <a:t> </a:t>
              </a:r>
            </a:p>
            <a:p>
              <a:pPr>
                <a:defRPr/>
              </a:pPr>
              <a:r>
                <a:rPr lang="fr-FR" sz="1050" dirty="0">
                  <a:solidFill>
                    <a:prstClr val="black"/>
                  </a:solidFill>
                  <a:latin typeface="Calibri"/>
                </a:rPr>
                <a:t>    </a:t>
              </a:r>
            </a:p>
          </p:txBody>
        </p:sp>
        <p:sp>
          <p:nvSpPr>
            <p:cNvPr id="18" name="Rectangle 17"/>
            <p:cNvSpPr/>
            <p:nvPr/>
          </p:nvSpPr>
          <p:spPr>
            <a:xfrm>
              <a:off x="3184046" y="5365911"/>
              <a:ext cx="6036001" cy="108569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a:solidFill>
                    <a:prstClr val="black"/>
                  </a:solidFill>
                  <a:latin typeface="Calibri"/>
                </a:rPr>
                <a:t>Connaissances et évidences </a:t>
              </a:r>
            </a:p>
            <a:p>
              <a:pPr algn="ctr">
                <a:defRPr/>
              </a:pPr>
              <a:r>
                <a:rPr lang="fr-FR" sz="900" dirty="0">
                  <a:solidFill>
                    <a:prstClr val="black"/>
                  </a:solidFill>
                  <a:latin typeface="Calibri"/>
                </a:rPr>
                <a:t>Politiques et gouvernance </a:t>
              </a:r>
            </a:p>
            <a:p>
              <a:pPr algn="ctr">
                <a:defRPr/>
              </a:pPr>
              <a:r>
                <a:rPr lang="fr-FR" sz="900" dirty="0">
                  <a:solidFill>
                    <a:prstClr val="black"/>
                  </a:solidFill>
                  <a:latin typeface="Calibri"/>
                </a:rPr>
                <a:t>Leadership, capacité et ressources financières </a:t>
              </a:r>
            </a:p>
            <a:p>
              <a:pPr algn="ctr">
                <a:defRPr/>
              </a:pPr>
              <a:r>
                <a:rPr lang="fr-FR" sz="900" dirty="0">
                  <a:solidFill>
                    <a:prstClr val="black"/>
                  </a:solidFill>
                  <a:latin typeface="Calibri"/>
                </a:rPr>
                <a:t>Contexte Social, économique, politique et environnemental (national et international) </a:t>
              </a:r>
            </a:p>
          </p:txBody>
        </p:sp>
        <p:sp>
          <p:nvSpPr>
            <p:cNvPr id="19" name="Rectangle 18"/>
            <p:cNvSpPr/>
            <p:nvPr/>
          </p:nvSpPr>
          <p:spPr>
            <a:xfrm>
              <a:off x="9885364" y="4587239"/>
              <a:ext cx="2290760" cy="22707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b="1" dirty="0">
                  <a:solidFill>
                    <a:prstClr val="black"/>
                  </a:solidFill>
                  <a:latin typeface="Calibri"/>
                </a:rPr>
                <a:t>Construire un environnement favorable</a:t>
              </a:r>
              <a:endParaRPr lang="fr-FR" sz="825" b="1" dirty="0">
                <a:solidFill>
                  <a:prstClr val="black"/>
                </a:solidFill>
                <a:latin typeface="Calibri"/>
              </a:endParaRPr>
            </a:p>
            <a:p>
              <a:pPr>
                <a:defRPr/>
              </a:pPr>
              <a:endParaRPr lang="fr-FR" sz="600" b="1" dirty="0">
                <a:solidFill>
                  <a:prstClr val="black"/>
                </a:solidFill>
                <a:latin typeface="Calibri"/>
              </a:endParaRPr>
            </a:p>
            <a:p>
              <a:pPr>
                <a:defRPr/>
              </a:pPr>
              <a:r>
                <a:rPr lang="fr-FR" sz="788" dirty="0">
                  <a:solidFill>
                    <a:prstClr val="black"/>
                  </a:solidFill>
                  <a:latin typeface="Calibri"/>
                </a:rPr>
                <a:t>Evaluations rigoureuses </a:t>
              </a:r>
            </a:p>
            <a:p>
              <a:pPr>
                <a:defRPr/>
              </a:pPr>
              <a:r>
                <a:rPr lang="fr-FR" sz="788" dirty="0">
                  <a:solidFill>
                    <a:prstClr val="black"/>
                  </a:solidFill>
                  <a:latin typeface="Calibri"/>
                </a:rPr>
                <a:t>Stratégies de plaidoyer </a:t>
              </a:r>
            </a:p>
            <a:p>
              <a:pPr>
                <a:defRPr/>
              </a:pPr>
              <a:r>
                <a:rPr lang="fr-FR" sz="788" dirty="0">
                  <a:solidFill>
                    <a:prstClr val="black"/>
                  </a:solidFill>
                  <a:latin typeface="Calibri"/>
                </a:rPr>
                <a:t>Coordination horizontale verticale </a:t>
              </a:r>
            </a:p>
            <a:p>
              <a:pPr>
                <a:defRPr/>
              </a:pPr>
              <a:r>
                <a:rPr lang="fr-FR" sz="788" dirty="0">
                  <a:solidFill>
                    <a:prstClr val="black"/>
                  </a:solidFill>
                  <a:latin typeface="Calibri"/>
                </a:rPr>
                <a:t>Redevabilité, régulation des motivations, législation</a:t>
              </a:r>
            </a:p>
            <a:p>
              <a:pPr>
                <a:defRPr/>
              </a:pPr>
              <a:r>
                <a:rPr lang="fr-FR" sz="788" dirty="0">
                  <a:solidFill>
                    <a:prstClr val="black"/>
                  </a:solidFill>
                  <a:latin typeface="Calibri"/>
                </a:rPr>
                <a:t>Programmes de leadership</a:t>
              </a:r>
            </a:p>
            <a:p>
              <a:pPr>
                <a:defRPr/>
              </a:pPr>
              <a:r>
                <a:rPr lang="fr-FR" sz="788" dirty="0">
                  <a:solidFill>
                    <a:prstClr val="black"/>
                  </a:solidFill>
                  <a:latin typeface="Calibri"/>
                </a:rPr>
                <a:t>Capacité d’investissements </a:t>
              </a:r>
            </a:p>
            <a:p>
              <a:pPr>
                <a:defRPr/>
              </a:pPr>
              <a:r>
                <a:rPr lang="fr-FR" sz="788" dirty="0">
                  <a:solidFill>
                    <a:prstClr val="black"/>
                  </a:solidFill>
                  <a:latin typeface="Calibri"/>
                </a:rPr>
                <a:t>Mobilisation des ressources intérieures</a:t>
              </a:r>
            </a:p>
          </p:txBody>
        </p:sp>
        <p:sp>
          <p:nvSpPr>
            <p:cNvPr id="20" name="Rectangle 19"/>
            <p:cNvSpPr/>
            <p:nvPr/>
          </p:nvSpPr>
          <p:spPr>
            <a:xfrm>
              <a:off x="5248438" y="3959226"/>
              <a:ext cx="1902303" cy="102028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50" dirty="0">
                  <a:solidFill>
                    <a:prstClr val="black"/>
                  </a:solidFill>
                  <a:latin typeface="Calibri"/>
                </a:rPr>
                <a:t>Pratiques alimentaires et de soins, éducation parentale, stimulation</a:t>
              </a:r>
              <a:endParaRPr lang="fr-FR" sz="1050" dirty="0">
                <a:solidFill>
                  <a:prstClr val="white"/>
                </a:solidFill>
                <a:latin typeface="Calibri"/>
              </a:endParaRPr>
            </a:p>
          </p:txBody>
        </p:sp>
        <p:sp>
          <p:nvSpPr>
            <p:cNvPr id="21" name="Rectangle 20"/>
            <p:cNvSpPr/>
            <p:nvPr/>
          </p:nvSpPr>
          <p:spPr>
            <a:xfrm>
              <a:off x="7334253" y="3973830"/>
              <a:ext cx="1902304" cy="102028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88" dirty="0">
                <a:solidFill>
                  <a:prstClr val="black"/>
                </a:solidFill>
                <a:latin typeface="Calibri"/>
              </a:endParaRPr>
            </a:p>
            <a:p>
              <a:pPr algn="ctr">
                <a:defRPr/>
              </a:pPr>
              <a:r>
                <a:rPr lang="fr-FR" sz="900" dirty="0">
                  <a:solidFill>
                    <a:prstClr val="black"/>
                  </a:solidFill>
                  <a:latin typeface="Calibri"/>
                </a:rPr>
                <a:t>Disponibilité et utilisation des services de santé, un environnement sûr et hygiénique</a:t>
              </a:r>
            </a:p>
          </p:txBody>
        </p:sp>
        <p:sp>
          <p:nvSpPr>
            <p:cNvPr id="22" name="Rectangle 21"/>
            <p:cNvSpPr/>
            <p:nvPr/>
          </p:nvSpPr>
          <p:spPr>
            <a:xfrm>
              <a:off x="12700" y="1639887"/>
              <a:ext cx="2492375" cy="51746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050" b="1" dirty="0">
                  <a:solidFill>
                    <a:prstClr val="black"/>
                  </a:solidFill>
                  <a:latin typeface="Calibri"/>
                </a:rPr>
                <a:t>Interventions spécifiques</a:t>
              </a:r>
            </a:p>
            <a:p>
              <a:pPr>
                <a:defRPr/>
              </a:pPr>
              <a:r>
                <a:rPr lang="fr-FR" sz="1050" b="1" dirty="0">
                  <a:solidFill>
                    <a:prstClr val="black"/>
                  </a:solidFill>
                  <a:latin typeface="Calibri"/>
                </a:rPr>
                <a:t>en nutrition</a:t>
              </a:r>
            </a:p>
            <a:p>
              <a:pPr>
                <a:defRPr/>
              </a:pPr>
              <a:endParaRPr lang="fr-FR" sz="900" b="1" dirty="0">
                <a:solidFill>
                  <a:prstClr val="black"/>
                </a:solidFill>
                <a:latin typeface="Calibri"/>
              </a:endParaRPr>
            </a:p>
            <a:p>
              <a:pPr>
                <a:defRPr/>
              </a:pPr>
              <a:r>
                <a:rPr lang="fr-FR" sz="1050" dirty="0">
                  <a:solidFill>
                    <a:prstClr val="black"/>
                  </a:solidFill>
                  <a:latin typeface="Calibri"/>
                </a:rPr>
                <a:t>Santé de l’adolescent et nutrition avant la grossesse</a:t>
              </a:r>
            </a:p>
            <a:p>
              <a:pPr>
                <a:defRPr/>
              </a:pPr>
              <a:r>
                <a:rPr lang="fr-FR" sz="1050" dirty="0">
                  <a:solidFill>
                    <a:prstClr val="black"/>
                  </a:solidFill>
                  <a:latin typeface="Calibri"/>
                </a:rPr>
                <a:t>Supplémentation nutritionnelle de la mère</a:t>
              </a:r>
            </a:p>
            <a:p>
              <a:pPr>
                <a:defRPr/>
              </a:pPr>
              <a:r>
                <a:rPr lang="fr-FR" sz="1050" dirty="0">
                  <a:solidFill>
                    <a:prstClr val="black"/>
                  </a:solidFill>
                  <a:latin typeface="Calibri"/>
                </a:rPr>
                <a:t>Supplémentation en micronutriment ou fortification </a:t>
              </a:r>
            </a:p>
            <a:p>
              <a:pPr>
                <a:defRPr/>
              </a:pPr>
              <a:r>
                <a:rPr lang="fr-FR" sz="1050" dirty="0">
                  <a:solidFill>
                    <a:prstClr val="black"/>
                  </a:solidFill>
                  <a:latin typeface="Calibri"/>
                </a:rPr>
                <a:t>Allaitement au sein et alimentation de complément</a:t>
              </a:r>
            </a:p>
            <a:p>
              <a:pPr>
                <a:defRPr/>
              </a:pPr>
              <a:r>
                <a:rPr lang="fr-FR" sz="1050" dirty="0">
                  <a:solidFill>
                    <a:prstClr val="black"/>
                  </a:solidFill>
                  <a:latin typeface="Calibri"/>
                </a:rPr>
                <a:t>Supplémentation nutritionnelle pour les enfants </a:t>
              </a:r>
            </a:p>
            <a:p>
              <a:pPr>
                <a:defRPr/>
              </a:pPr>
              <a:r>
                <a:rPr lang="fr-FR" sz="1050" dirty="0">
                  <a:solidFill>
                    <a:prstClr val="black"/>
                  </a:solidFill>
                  <a:latin typeface="Calibri"/>
                </a:rPr>
                <a:t>Diversification alimentaire </a:t>
              </a:r>
            </a:p>
            <a:p>
              <a:pPr>
                <a:defRPr/>
              </a:pPr>
              <a:r>
                <a:rPr lang="fr-FR" sz="1050" dirty="0">
                  <a:solidFill>
                    <a:prstClr val="black"/>
                  </a:solidFill>
                  <a:latin typeface="Calibri"/>
                </a:rPr>
                <a:t>Comportements alimentaires et  stimulation </a:t>
              </a:r>
            </a:p>
            <a:p>
              <a:pPr>
                <a:defRPr/>
              </a:pPr>
              <a:r>
                <a:rPr lang="fr-FR" sz="1050" dirty="0">
                  <a:solidFill>
                    <a:prstClr val="black"/>
                  </a:solidFill>
                  <a:latin typeface="Calibri"/>
                </a:rPr>
                <a:t>Traitement de la malnutrition aiguë sévère</a:t>
              </a:r>
            </a:p>
            <a:p>
              <a:pPr>
                <a:defRPr/>
              </a:pPr>
              <a:r>
                <a:rPr lang="fr-FR" sz="1050" dirty="0">
                  <a:solidFill>
                    <a:prstClr val="black"/>
                  </a:solidFill>
                  <a:latin typeface="Calibri"/>
                </a:rPr>
                <a:t>Prévention et gestion des maladies </a:t>
              </a:r>
            </a:p>
            <a:p>
              <a:pPr>
                <a:defRPr/>
              </a:pPr>
              <a:r>
                <a:rPr lang="fr-FR" sz="1050" dirty="0">
                  <a:solidFill>
                    <a:prstClr val="black"/>
                  </a:solidFill>
                  <a:latin typeface="Calibri"/>
                </a:rPr>
                <a:t>Interventions nutritionnelles en situation d’urgence</a:t>
              </a:r>
            </a:p>
          </p:txBody>
        </p:sp>
        <p:sp>
          <p:nvSpPr>
            <p:cNvPr id="23" name="Rectangle 22"/>
            <p:cNvSpPr/>
            <p:nvPr/>
          </p:nvSpPr>
          <p:spPr>
            <a:xfrm>
              <a:off x="2517776" y="1923415"/>
              <a:ext cx="7367588" cy="5143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500" dirty="0">
                  <a:solidFill>
                    <a:prstClr val="black"/>
                  </a:solidFill>
                  <a:latin typeface="Calibri"/>
                </a:rPr>
                <a:t>Nutrition et développement optimaux du fœtus et du jeune enfant</a:t>
              </a:r>
              <a:endParaRPr lang="fr-FR" sz="1200" dirty="0">
                <a:solidFill>
                  <a:prstClr val="black"/>
                </a:solidFill>
                <a:latin typeface="Calibri"/>
              </a:endParaRPr>
            </a:p>
          </p:txBody>
        </p:sp>
        <p:sp>
          <p:nvSpPr>
            <p:cNvPr id="24" name="Rectangle 23"/>
            <p:cNvSpPr/>
            <p:nvPr/>
          </p:nvSpPr>
          <p:spPr>
            <a:xfrm>
              <a:off x="7393152" y="2830515"/>
              <a:ext cx="1842925" cy="8842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a:solidFill>
                    <a:prstClr val="black"/>
                  </a:solidFill>
                  <a:latin typeface="Calibri"/>
                </a:rPr>
                <a:t>Faible fardeau de maladies infectieuses</a:t>
              </a:r>
            </a:p>
          </p:txBody>
        </p:sp>
        <p:sp>
          <p:nvSpPr>
            <p:cNvPr id="25" name="Rectangle 24"/>
            <p:cNvSpPr/>
            <p:nvPr/>
          </p:nvSpPr>
          <p:spPr>
            <a:xfrm>
              <a:off x="5248439" y="2840039"/>
              <a:ext cx="1842926" cy="8842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a:solidFill>
                    <a:prstClr val="black"/>
                  </a:solidFill>
                  <a:latin typeface="Calibri"/>
                </a:rPr>
                <a:t>Pratiques alimentaires et de soins, éducation parentale, stimulation</a:t>
              </a:r>
              <a:endParaRPr lang="fr-FR" sz="2100" dirty="0">
                <a:solidFill>
                  <a:prstClr val="white"/>
                </a:solidFill>
                <a:latin typeface="Calibri"/>
              </a:endParaRPr>
            </a:p>
          </p:txBody>
        </p:sp>
        <p:sp>
          <p:nvSpPr>
            <p:cNvPr id="26" name="Rectangle 25"/>
            <p:cNvSpPr/>
            <p:nvPr/>
          </p:nvSpPr>
          <p:spPr>
            <a:xfrm>
              <a:off x="3171826" y="2828924"/>
              <a:ext cx="1869764" cy="8953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a:solidFill>
                    <a:prstClr val="black"/>
                  </a:solidFill>
                  <a:latin typeface="Calibri"/>
                </a:rPr>
                <a:t>Allaitement au sein, aliments riches en éléments nutritif, habitudes alimentaires</a:t>
              </a:r>
              <a:endParaRPr lang="fr-FR" sz="2100" dirty="0">
                <a:solidFill>
                  <a:prstClr val="white"/>
                </a:solidFill>
                <a:latin typeface="Calibri"/>
              </a:endParaRPr>
            </a:p>
          </p:txBody>
        </p:sp>
        <p:sp>
          <p:nvSpPr>
            <p:cNvPr id="27" name="Rectangle 26"/>
            <p:cNvSpPr/>
            <p:nvPr/>
          </p:nvSpPr>
          <p:spPr>
            <a:xfrm>
              <a:off x="3161347" y="3940335"/>
              <a:ext cx="1869765" cy="102393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25" dirty="0">
                  <a:solidFill>
                    <a:prstClr val="black"/>
                  </a:solidFill>
                  <a:latin typeface="Calibri"/>
                </a:rPr>
                <a:t>Sécurité Alimentaire, y compris la disponibilité, l’accès économique et l’utilisation de la nourriture</a:t>
              </a:r>
            </a:p>
          </p:txBody>
        </p:sp>
        <p:sp>
          <p:nvSpPr>
            <p:cNvPr id="28" name="Rectangle 27"/>
            <p:cNvSpPr/>
            <p:nvPr/>
          </p:nvSpPr>
          <p:spPr>
            <a:xfrm>
              <a:off x="9885364" y="1673541"/>
              <a:ext cx="2318065" cy="291369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b="1" dirty="0">
                  <a:solidFill>
                    <a:prstClr val="black"/>
                  </a:solidFill>
                  <a:latin typeface="Calibri"/>
                </a:rPr>
                <a:t>Programmes et approches sensibles à la nutrition</a:t>
              </a:r>
            </a:p>
            <a:p>
              <a:pPr>
                <a:defRPr/>
              </a:pPr>
              <a:endParaRPr lang="fr-FR" sz="750" b="1" dirty="0">
                <a:solidFill>
                  <a:prstClr val="black"/>
                </a:solidFill>
                <a:latin typeface="Calibri"/>
              </a:endParaRPr>
            </a:p>
            <a:p>
              <a:pPr>
                <a:defRPr/>
              </a:pPr>
              <a:r>
                <a:rPr lang="fr-FR" sz="900" dirty="0">
                  <a:solidFill>
                    <a:prstClr val="black"/>
                  </a:solidFill>
                  <a:latin typeface="Calibri"/>
                </a:rPr>
                <a:t>Agriculture et sécurité alimentaire</a:t>
              </a:r>
            </a:p>
            <a:p>
              <a:pPr>
                <a:defRPr/>
              </a:pPr>
              <a:r>
                <a:rPr lang="fr-FR" sz="900" dirty="0">
                  <a:solidFill>
                    <a:prstClr val="black"/>
                  </a:solidFill>
                  <a:latin typeface="Calibri"/>
                </a:rPr>
                <a:t>Filets sociaux</a:t>
              </a:r>
            </a:p>
            <a:p>
              <a:pPr>
                <a:defRPr/>
              </a:pPr>
              <a:r>
                <a:rPr lang="fr-FR" sz="900" dirty="0">
                  <a:solidFill>
                    <a:prstClr val="black"/>
                  </a:solidFill>
                  <a:latin typeface="Calibri"/>
                </a:rPr>
                <a:t>Développement de la petite enfance </a:t>
              </a:r>
            </a:p>
            <a:p>
              <a:pPr>
                <a:defRPr/>
              </a:pPr>
              <a:r>
                <a:rPr lang="fr-FR" sz="900" dirty="0">
                  <a:solidFill>
                    <a:prstClr val="black"/>
                  </a:solidFill>
                  <a:latin typeface="Calibri"/>
                </a:rPr>
                <a:t>Santé mentale de la mère </a:t>
              </a:r>
            </a:p>
            <a:p>
              <a:pPr>
                <a:defRPr/>
              </a:pPr>
              <a:r>
                <a:rPr lang="fr-FR" sz="900" dirty="0">
                  <a:solidFill>
                    <a:prstClr val="black"/>
                  </a:solidFill>
                  <a:latin typeface="Calibri"/>
                </a:rPr>
                <a:t>Autonomisation des femmes </a:t>
              </a:r>
            </a:p>
            <a:p>
              <a:pPr>
                <a:defRPr/>
              </a:pPr>
              <a:r>
                <a:rPr lang="fr-FR" sz="900" dirty="0">
                  <a:solidFill>
                    <a:prstClr val="black"/>
                  </a:solidFill>
                  <a:latin typeface="Calibri"/>
                </a:rPr>
                <a:t>Protection de l’enfant</a:t>
              </a:r>
            </a:p>
            <a:p>
              <a:pPr>
                <a:defRPr/>
              </a:pPr>
              <a:r>
                <a:rPr lang="fr-FR" sz="900" dirty="0">
                  <a:solidFill>
                    <a:prstClr val="black"/>
                  </a:solidFill>
                  <a:latin typeface="Calibri"/>
                </a:rPr>
                <a:t>Enseignement en classe </a:t>
              </a:r>
            </a:p>
            <a:p>
              <a:pPr>
                <a:defRPr/>
              </a:pPr>
              <a:r>
                <a:rPr lang="fr-FR" sz="900" dirty="0">
                  <a:solidFill>
                    <a:prstClr val="black"/>
                  </a:solidFill>
                  <a:latin typeface="Calibri"/>
                </a:rPr>
                <a:t>Eau et assainissement</a:t>
              </a:r>
            </a:p>
            <a:p>
              <a:pPr>
                <a:defRPr/>
              </a:pPr>
              <a:r>
                <a:rPr lang="fr-FR" sz="900" dirty="0">
                  <a:solidFill>
                    <a:prstClr val="black"/>
                  </a:solidFill>
                  <a:latin typeface="Calibri"/>
                </a:rPr>
                <a:t>Services de santé et planification familiale</a:t>
              </a:r>
            </a:p>
          </p:txBody>
        </p:sp>
        <p:sp>
          <p:nvSpPr>
            <p:cNvPr id="29" name="Rectangle 14"/>
            <p:cNvSpPr>
              <a:spLocks noChangeArrowheads="1"/>
            </p:cNvSpPr>
            <p:nvPr/>
          </p:nvSpPr>
          <p:spPr bwMode="auto">
            <a:xfrm>
              <a:off x="2389189" y="2070071"/>
              <a:ext cx="246308" cy="40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350">
                <a:solidFill>
                  <a:prstClr val="black"/>
                </a:solidFill>
                <a:latin typeface="Arial" panose="020B0604020202020204" pitchFamily="34" charset="0"/>
              </a:endParaRPr>
            </a:p>
          </p:txBody>
        </p:sp>
        <p:sp>
          <p:nvSpPr>
            <p:cNvPr id="30" name="Up Arrow 16"/>
            <p:cNvSpPr/>
            <p:nvPr/>
          </p:nvSpPr>
          <p:spPr>
            <a:xfrm>
              <a:off x="3612198" y="4999673"/>
              <a:ext cx="642938" cy="335758"/>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cxnSp>
          <p:nvCxnSpPr>
            <p:cNvPr id="31" name="Straight Arrow Connector 19"/>
            <p:cNvCxnSpPr>
              <a:cxnSpLocks/>
            </p:cNvCxnSpPr>
            <p:nvPr/>
          </p:nvCxnSpPr>
          <p:spPr>
            <a:xfrm>
              <a:off x="166688" y="855663"/>
              <a:ext cx="0" cy="484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Up Arrow 21"/>
            <p:cNvSpPr/>
            <p:nvPr/>
          </p:nvSpPr>
          <p:spPr>
            <a:xfrm>
              <a:off x="3793177" y="3726341"/>
              <a:ext cx="642938" cy="241614"/>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33" name="Up Arrow 24"/>
            <p:cNvSpPr/>
            <p:nvPr/>
          </p:nvSpPr>
          <p:spPr>
            <a:xfrm>
              <a:off x="3864294" y="2421891"/>
              <a:ext cx="455611" cy="408624"/>
            </a:xfrm>
            <a:prstGeom prst="up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34" name="Left Arrow 27"/>
            <p:cNvSpPr/>
            <p:nvPr/>
          </p:nvSpPr>
          <p:spPr>
            <a:xfrm flipV="1">
              <a:off x="9250537" y="5513385"/>
              <a:ext cx="642938" cy="491173"/>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35" name="Left Arrow 28"/>
            <p:cNvSpPr/>
            <p:nvPr/>
          </p:nvSpPr>
          <p:spPr>
            <a:xfrm flipV="1">
              <a:off x="9257351" y="4126866"/>
              <a:ext cx="642938" cy="491174"/>
            </a:xfrm>
            <a:prstGeom prst="lef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36" name="Right Arrow 29"/>
            <p:cNvSpPr/>
            <p:nvPr/>
          </p:nvSpPr>
          <p:spPr>
            <a:xfrm>
              <a:off x="2517776" y="2840039"/>
              <a:ext cx="600072" cy="550861"/>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cxnSp>
          <p:nvCxnSpPr>
            <p:cNvPr id="37" name="Straight Arrow Connector 42"/>
            <p:cNvCxnSpPr>
              <a:cxnSpLocks/>
            </p:cNvCxnSpPr>
            <p:nvPr/>
          </p:nvCxnSpPr>
          <p:spPr>
            <a:xfrm flipV="1">
              <a:off x="10426065" y="891858"/>
              <a:ext cx="0" cy="326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43"/>
            <p:cNvCxnSpPr>
              <a:cxnSpLocks/>
            </p:cNvCxnSpPr>
            <p:nvPr/>
          </p:nvCxnSpPr>
          <p:spPr>
            <a:xfrm flipH="1" flipV="1">
              <a:off x="2573920" y="855663"/>
              <a:ext cx="7620" cy="409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44"/>
            <p:cNvCxnSpPr>
              <a:cxnSpLocks/>
            </p:cNvCxnSpPr>
            <p:nvPr/>
          </p:nvCxnSpPr>
          <p:spPr>
            <a:xfrm flipV="1">
              <a:off x="5301616" y="891858"/>
              <a:ext cx="0"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1"/>
            <p:cNvSpPr txBox="1">
              <a:spLocks noChangeArrowheads="1"/>
            </p:cNvSpPr>
            <p:nvPr/>
          </p:nvSpPr>
          <p:spPr bwMode="auto">
            <a:xfrm>
              <a:off x="0" y="55563"/>
              <a:ext cx="12192000" cy="40010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en-US" sz="1350" b="1" dirty="0">
                  <a:solidFill>
                    <a:prstClr val="white"/>
                  </a:solidFill>
                </a:rPr>
                <a:t>Cadre d’actions pour permettre une nutrition et un développement optimaux du fœtus et du jeune enfant</a:t>
              </a:r>
              <a:endParaRPr lang="fr-FR" altLang="en-US" sz="1350" dirty="0">
                <a:solidFill>
                  <a:prstClr val="white"/>
                </a:solidFill>
              </a:endParaRPr>
            </a:p>
          </p:txBody>
        </p:sp>
        <p:cxnSp>
          <p:nvCxnSpPr>
            <p:cNvPr id="41" name="Straight Arrow Connector 38">
              <a:extLst>
                <a:ext uri="{FF2B5EF4-FFF2-40B4-BE49-F238E27FC236}">
                  <a16:creationId xmlns:a16="http://schemas.microsoft.com/office/drawing/2014/main" xmlns="" id="{9E3492D2-3892-634C-8313-AF4C8DF63DBD}"/>
                </a:ext>
              </a:extLst>
            </p:cNvPr>
            <p:cNvCxnSpPr>
              <a:cxnSpLocks/>
            </p:cNvCxnSpPr>
            <p:nvPr/>
          </p:nvCxnSpPr>
          <p:spPr>
            <a:xfrm flipV="1">
              <a:off x="8288656" y="769938"/>
              <a:ext cx="0"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39">
              <a:extLst>
                <a:ext uri="{FF2B5EF4-FFF2-40B4-BE49-F238E27FC236}">
                  <a16:creationId xmlns:a16="http://schemas.microsoft.com/office/drawing/2014/main" xmlns="" id="{990A958F-7252-F746-8414-495C21249943}"/>
                </a:ext>
              </a:extLst>
            </p:cNvPr>
            <p:cNvCxnSpPr>
              <a:cxnSpLocks/>
            </p:cNvCxnSpPr>
            <p:nvPr/>
          </p:nvCxnSpPr>
          <p:spPr>
            <a:xfrm>
              <a:off x="8228648" y="1097756"/>
              <a:ext cx="0" cy="2420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Up Arrow 34">
              <a:extLst>
                <a:ext uri="{FF2B5EF4-FFF2-40B4-BE49-F238E27FC236}">
                  <a16:creationId xmlns:a16="http://schemas.microsoft.com/office/drawing/2014/main" xmlns="" id="{A721FE1E-9C49-764A-9440-E79B504A093F}"/>
                </a:ext>
              </a:extLst>
            </p:cNvPr>
            <p:cNvSpPr/>
            <p:nvPr/>
          </p:nvSpPr>
          <p:spPr>
            <a:xfrm>
              <a:off x="6081714" y="1658302"/>
              <a:ext cx="319086" cy="249873"/>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4" name="Up Arrow 45">
              <a:extLst>
                <a:ext uri="{FF2B5EF4-FFF2-40B4-BE49-F238E27FC236}">
                  <a16:creationId xmlns:a16="http://schemas.microsoft.com/office/drawing/2014/main" xmlns="" id="{ADBA54E5-CBC1-4649-B388-220DE35F4C75}"/>
                </a:ext>
              </a:extLst>
            </p:cNvPr>
            <p:cNvSpPr/>
            <p:nvPr/>
          </p:nvSpPr>
          <p:spPr>
            <a:xfrm>
              <a:off x="6043614" y="2452371"/>
              <a:ext cx="455611" cy="408624"/>
            </a:xfrm>
            <a:prstGeom prst="up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45" name="Up Arrow 46">
              <a:extLst>
                <a:ext uri="{FF2B5EF4-FFF2-40B4-BE49-F238E27FC236}">
                  <a16:creationId xmlns:a16="http://schemas.microsoft.com/office/drawing/2014/main" xmlns="" id="{9B421CCC-4072-FA45-ACA9-983BFDCD874A}"/>
                </a:ext>
              </a:extLst>
            </p:cNvPr>
            <p:cNvSpPr/>
            <p:nvPr/>
          </p:nvSpPr>
          <p:spPr>
            <a:xfrm>
              <a:off x="8024814" y="2406651"/>
              <a:ext cx="455611" cy="408624"/>
            </a:xfrm>
            <a:prstGeom prst="up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46" name="Up Arrow 47">
              <a:extLst>
                <a:ext uri="{FF2B5EF4-FFF2-40B4-BE49-F238E27FC236}">
                  <a16:creationId xmlns:a16="http://schemas.microsoft.com/office/drawing/2014/main" xmlns="" id="{F0B34D53-FAFC-3A41-B6F9-B0C70622A042}"/>
                </a:ext>
              </a:extLst>
            </p:cNvPr>
            <p:cNvSpPr/>
            <p:nvPr/>
          </p:nvSpPr>
          <p:spPr>
            <a:xfrm>
              <a:off x="5926777" y="3741581"/>
              <a:ext cx="642938" cy="241614"/>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47" name="Up Arrow 48">
              <a:extLst>
                <a:ext uri="{FF2B5EF4-FFF2-40B4-BE49-F238E27FC236}">
                  <a16:creationId xmlns:a16="http://schemas.microsoft.com/office/drawing/2014/main" xmlns="" id="{F3905DBF-4C15-B34E-9C98-1B7194417054}"/>
                </a:ext>
              </a:extLst>
            </p:cNvPr>
            <p:cNvSpPr/>
            <p:nvPr/>
          </p:nvSpPr>
          <p:spPr>
            <a:xfrm>
              <a:off x="7953697" y="3726341"/>
              <a:ext cx="642938" cy="241614"/>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48" name="Up Arrow 49">
              <a:extLst>
                <a:ext uri="{FF2B5EF4-FFF2-40B4-BE49-F238E27FC236}">
                  <a16:creationId xmlns:a16="http://schemas.microsoft.com/office/drawing/2014/main" xmlns="" id="{B1070841-60CB-AB48-9F24-E85663494DA4}"/>
                </a:ext>
              </a:extLst>
            </p:cNvPr>
            <p:cNvSpPr/>
            <p:nvPr/>
          </p:nvSpPr>
          <p:spPr>
            <a:xfrm>
              <a:off x="6004878" y="5014913"/>
              <a:ext cx="642938" cy="335758"/>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sp>
          <p:nvSpPr>
            <p:cNvPr id="49" name="Up Arrow 50">
              <a:extLst>
                <a:ext uri="{FF2B5EF4-FFF2-40B4-BE49-F238E27FC236}">
                  <a16:creationId xmlns:a16="http://schemas.microsoft.com/office/drawing/2014/main" xmlns="" id="{B1B375AC-2167-7942-B573-4038B00F2A58}"/>
                </a:ext>
              </a:extLst>
            </p:cNvPr>
            <p:cNvSpPr/>
            <p:nvPr/>
          </p:nvSpPr>
          <p:spPr>
            <a:xfrm>
              <a:off x="8047038" y="5030153"/>
              <a:ext cx="642938" cy="335758"/>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white"/>
                </a:solidFill>
                <a:latin typeface="Calibri"/>
              </a:endParaRPr>
            </a:p>
          </p:txBody>
        </p:sp>
      </p:grpSp>
    </p:spTree>
    <p:extLst>
      <p:ext uri="{BB962C8B-B14F-4D97-AF65-F5344CB8AC3E}">
        <p14:creationId xmlns:p14="http://schemas.microsoft.com/office/powerpoint/2010/main" val="40787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86508"/>
            <a:ext cx="4787677" cy="461665"/>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Interventions pour la nutrition</a:t>
            </a:r>
          </a:p>
        </p:txBody>
      </p:sp>
      <p:sp>
        <p:nvSpPr>
          <p:cNvPr id="10" name="Content Placeholder 2">
            <a:extLst>
              <a:ext uri="{FF2B5EF4-FFF2-40B4-BE49-F238E27FC236}">
                <a16:creationId xmlns:a16="http://schemas.microsoft.com/office/drawing/2014/main" xmlns="" id="{A6C754CA-56EC-0A43-8845-D1A9CFCBDFCA}"/>
              </a:ext>
            </a:extLst>
          </p:cNvPr>
          <p:cNvSpPr>
            <a:spLocks noGrp="1"/>
          </p:cNvSpPr>
          <p:nvPr>
            <p:ph sz="half" idx="1"/>
          </p:nvPr>
        </p:nvSpPr>
        <p:spPr>
          <a:xfrm>
            <a:off x="158444" y="1217084"/>
            <a:ext cx="4997756" cy="5018616"/>
          </a:xfrm>
        </p:spPr>
        <p:txBody>
          <a:bodyPr>
            <a:noAutofit/>
          </a:bodyPr>
          <a:lstStyle/>
          <a:p>
            <a:pPr marL="0" indent="0">
              <a:buNone/>
            </a:pPr>
            <a:r>
              <a:rPr lang="fr-FR" sz="2000" b="1" dirty="0"/>
              <a:t>Interventions spécifiques en nutrition</a:t>
            </a:r>
            <a:endParaRPr lang="x-none" sz="2000" b="1" dirty="0"/>
          </a:p>
          <a:p>
            <a:pPr lvl="0"/>
            <a:r>
              <a:rPr lang="fr-FR" sz="1800" dirty="0"/>
              <a:t>Santé de l’adolescent et nutrition avant la grossesse</a:t>
            </a:r>
            <a:endParaRPr lang="x-none" sz="1800" dirty="0"/>
          </a:p>
          <a:p>
            <a:pPr lvl="0"/>
            <a:r>
              <a:rPr lang="fr-FR" sz="1800" dirty="0"/>
              <a:t>Supplémentation nutritionnelle de la mère</a:t>
            </a:r>
            <a:endParaRPr lang="x-none" sz="1800" dirty="0"/>
          </a:p>
          <a:p>
            <a:pPr lvl="0"/>
            <a:r>
              <a:rPr lang="fr-FR" sz="1800" dirty="0"/>
              <a:t>Supplémentation en micronutriment ou fortification </a:t>
            </a:r>
            <a:endParaRPr lang="x-none" sz="1800" dirty="0"/>
          </a:p>
          <a:p>
            <a:pPr lvl="0"/>
            <a:r>
              <a:rPr lang="fr-FR" sz="1800" dirty="0"/>
              <a:t>Allaitement au sein et alimentation de complément (ANJE)</a:t>
            </a:r>
            <a:endParaRPr lang="x-none" sz="1800" dirty="0"/>
          </a:p>
          <a:p>
            <a:pPr lvl="0"/>
            <a:r>
              <a:rPr lang="fr-FR" sz="1800" dirty="0"/>
              <a:t>Supplémentation nutritionnelle pour les enfants </a:t>
            </a:r>
            <a:endParaRPr lang="x-none" sz="1800" dirty="0"/>
          </a:p>
          <a:p>
            <a:pPr lvl="0"/>
            <a:r>
              <a:rPr lang="fr-FR" sz="1800" dirty="0"/>
              <a:t>Diversification alimentaire et </a:t>
            </a:r>
            <a:r>
              <a:rPr lang="x-none" sz="1800" dirty="0" smtClean="0"/>
              <a:t>c</a:t>
            </a:r>
            <a:r>
              <a:rPr lang="fr-FR" sz="1800" dirty="0" err="1" smtClean="0"/>
              <a:t>omportements</a:t>
            </a:r>
            <a:r>
              <a:rPr lang="fr-FR" sz="1800" dirty="0" smtClean="0"/>
              <a:t> </a:t>
            </a:r>
            <a:r>
              <a:rPr lang="fr-FR" sz="1800" dirty="0"/>
              <a:t>alimentaires</a:t>
            </a:r>
            <a:endParaRPr lang="x-none" sz="1800" dirty="0"/>
          </a:p>
          <a:p>
            <a:pPr lvl="0"/>
            <a:r>
              <a:rPr lang="fr-FR" sz="1800" dirty="0"/>
              <a:t>Traitement de la malnutrition aiguë sévère</a:t>
            </a:r>
            <a:endParaRPr lang="x-none" sz="1800" dirty="0"/>
          </a:p>
          <a:p>
            <a:pPr lvl="0"/>
            <a:r>
              <a:rPr lang="fr-FR" sz="1800" dirty="0"/>
              <a:t>Prévention et gestion des maladies </a:t>
            </a:r>
            <a:endParaRPr lang="x-none" sz="1800" dirty="0"/>
          </a:p>
          <a:p>
            <a:pPr lvl="0"/>
            <a:r>
              <a:rPr lang="fr-FR" sz="1800" dirty="0"/>
              <a:t>Interventions nutritionnelles en situation d’urgence</a:t>
            </a:r>
            <a:endParaRPr lang="x-none" sz="1800" dirty="0"/>
          </a:p>
        </p:txBody>
      </p:sp>
      <p:sp>
        <p:nvSpPr>
          <p:cNvPr id="11" name="Content Placeholder 4">
            <a:extLst>
              <a:ext uri="{FF2B5EF4-FFF2-40B4-BE49-F238E27FC236}">
                <a16:creationId xmlns:a16="http://schemas.microsoft.com/office/drawing/2014/main" xmlns="" id="{82CDDE0B-7795-984D-8BC2-18E065A302B5}"/>
              </a:ext>
            </a:extLst>
          </p:cNvPr>
          <p:cNvSpPr>
            <a:spLocks noGrp="1"/>
          </p:cNvSpPr>
          <p:nvPr>
            <p:ph sz="half" idx="4294967295"/>
          </p:nvPr>
        </p:nvSpPr>
        <p:spPr>
          <a:xfrm>
            <a:off x="5357813" y="1217084"/>
            <a:ext cx="3675856" cy="5018616"/>
          </a:xfrm>
          <a:prstGeom prst="rect">
            <a:avLst/>
          </a:prstGeom>
        </p:spPr>
        <p:txBody>
          <a:bodyPr>
            <a:noAutofit/>
          </a:bodyPr>
          <a:lstStyle/>
          <a:p>
            <a:pPr marL="0" indent="0">
              <a:buNone/>
            </a:pPr>
            <a:r>
              <a:rPr lang="fr-FR" sz="1800" b="1" dirty="0"/>
              <a:t>Programmes et approches sensibles à la nutrition  </a:t>
            </a:r>
          </a:p>
          <a:p>
            <a:pPr lvl="0"/>
            <a:r>
              <a:rPr lang="fr-FR" sz="1800" dirty="0"/>
              <a:t>Agriculture et sécurité alimentaire</a:t>
            </a:r>
          </a:p>
          <a:p>
            <a:pPr lvl="0"/>
            <a:r>
              <a:rPr lang="fr-FR" sz="1800" dirty="0"/>
              <a:t>Filets sociaux</a:t>
            </a:r>
          </a:p>
          <a:p>
            <a:pPr lvl="0"/>
            <a:r>
              <a:rPr lang="fr-FR" sz="1800" dirty="0"/>
              <a:t>Développement de la petite enfance </a:t>
            </a:r>
          </a:p>
          <a:p>
            <a:pPr lvl="0"/>
            <a:r>
              <a:rPr lang="fr-FR" sz="1800" dirty="0"/>
              <a:t>Santé mentale de la mère </a:t>
            </a:r>
          </a:p>
          <a:p>
            <a:pPr lvl="0"/>
            <a:r>
              <a:rPr lang="fr-FR" sz="1800" dirty="0"/>
              <a:t>Autonomisation des femmes </a:t>
            </a:r>
          </a:p>
          <a:p>
            <a:pPr lvl="0"/>
            <a:r>
              <a:rPr lang="fr-FR" sz="1800" dirty="0"/>
              <a:t>Protection de l’enfant</a:t>
            </a:r>
          </a:p>
          <a:p>
            <a:pPr lvl="0"/>
            <a:r>
              <a:rPr lang="fr-FR" sz="1800" dirty="0"/>
              <a:t>Education et enseignement de base </a:t>
            </a:r>
          </a:p>
          <a:p>
            <a:pPr lvl="0"/>
            <a:r>
              <a:rPr lang="fr-FR" sz="1800" dirty="0"/>
              <a:t>Eau, hygiène et assainissement</a:t>
            </a:r>
          </a:p>
          <a:p>
            <a:pPr lvl="0"/>
            <a:r>
              <a:rPr lang="fr-FR" sz="1800" dirty="0"/>
              <a:t>Services de santé et planification familiale</a:t>
            </a:r>
          </a:p>
          <a:p>
            <a:pPr marL="0" indent="0">
              <a:buNone/>
            </a:pPr>
            <a:endParaRPr lang="fr-FR" sz="1800" b="1" dirty="0"/>
          </a:p>
        </p:txBody>
      </p:sp>
    </p:spTree>
    <p:extLst>
      <p:ext uri="{BB962C8B-B14F-4D97-AF65-F5344CB8AC3E}">
        <p14:creationId xmlns:p14="http://schemas.microsoft.com/office/powerpoint/2010/main" val="30437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13</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46821"/>
            <a:ext cx="4787677" cy="830997"/>
          </a:xfrm>
          <a:prstGeom prst="rect">
            <a:avLst/>
          </a:prstGeom>
          <a:noFill/>
        </p:spPr>
        <p:txBody>
          <a:bodyPr wrap="square" rtlCol="0">
            <a:spAutoFit/>
          </a:bodyPr>
          <a:lstStyle/>
          <a:p>
            <a:pPr defTabSz="363538">
              <a:tabLst>
                <a:tab pos="903288" algn="l"/>
                <a:tab pos="1077913" algn="l"/>
              </a:tabLst>
            </a:pPr>
            <a:r>
              <a:rPr lang="fr-FR" sz="1600" b="1" cap="small" dirty="0">
                <a:solidFill>
                  <a:srgbClr val="FFFFFF"/>
                </a:solidFill>
              </a:rPr>
              <a:t>Principales Initiatives </a:t>
            </a:r>
            <a:r>
              <a:rPr lang="fr-FR" sz="1600" b="1" cap="small" dirty="0" smtClean="0">
                <a:solidFill>
                  <a:srgbClr val="FFFFFF"/>
                </a:solidFill>
              </a:rPr>
              <a:t>mondiales </a:t>
            </a:r>
            <a:r>
              <a:rPr lang="fr-FR" sz="1600" b="1" cap="small" dirty="0">
                <a:solidFill>
                  <a:srgbClr val="FFFFFF"/>
                </a:solidFill>
              </a:rPr>
              <a:t>et continentales pour les interventions de lutte contre la malnutrition</a:t>
            </a:r>
          </a:p>
        </p:txBody>
      </p:sp>
      <p:sp>
        <p:nvSpPr>
          <p:cNvPr id="10" name="Text Placeholder 4">
            <a:extLst>
              <a:ext uri="{FF2B5EF4-FFF2-40B4-BE49-F238E27FC236}">
                <a16:creationId xmlns:a16="http://schemas.microsoft.com/office/drawing/2014/main" xmlns="" id="{80A707A4-73A3-9749-852C-A9DE3DFE777E}"/>
              </a:ext>
            </a:extLst>
          </p:cNvPr>
          <p:cNvSpPr txBox="1">
            <a:spLocks/>
          </p:cNvSpPr>
          <p:nvPr/>
        </p:nvSpPr>
        <p:spPr>
          <a:xfrm>
            <a:off x="2820473" y="1355138"/>
            <a:ext cx="5798327" cy="4949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b="1" dirty="0" smtClean="0"/>
              <a:t>Le </a:t>
            </a:r>
            <a:r>
              <a:rPr lang="fr-FR" sz="2000" b="1" i="1" dirty="0" smtClean="0"/>
              <a:t>Mouvement </a:t>
            </a:r>
            <a:r>
              <a:rPr lang="fr-FR" sz="2000" b="1" i="1" dirty="0" err="1" smtClean="0"/>
              <a:t>Scaling</a:t>
            </a:r>
            <a:r>
              <a:rPr lang="fr-FR" sz="2000" b="1" i="1" dirty="0" smtClean="0"/>
              <a:t> up Nutrition</a:t>
            </a:r>
            <a:r>
              <a:rPr lang="fr-FR" sz="2000" b="1" dirty="0" smtClean="0"/>
              <a:t> (</a:t>
            </a:r>
            <a:r>
              <a:rPr lang="fr-FR" sz="2000" b="1" dirty="0" smtClean="0"/>
              <a:t>2010) </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57" y="1228129"/>
            <a:ext cx="1640137" cy="748992"/>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2466" y="2003971"/>
            <a:ext cx="1055958" cy="1088382"/>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157" y="3236157"/>
            <a:ext cx="2614821" cy="1271093"/>
          </a:xfrm>
          <a:prstGeom prst="rect">
            <a:avLst/>
          </a:prstGeom>
        </p:spPr>
      </p:pic>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7033" y="4870396"/>
            <a:ext cx="1321391" cy="973391"/>
          </a:xfrm>
          <a:prstGeom prst="rect">
            <a:avLst/>
          </a:prstGeom>
        </p:spPr>
      </p:pic>
      <p:sp>
        <p:nvSpPr>
          <p:cNvPr id="8" name="Rectangle 7"/>
          <p:cNvSpPr/>
          <p:nvPr/>
        </p:nvSpPr>
        <p:spPr>
          <a:xfrm>
            <a:off x="580157" y="4849260"/>
            <a:ext cx="6109446" cy="1015663"/>
          </a:xfrm>
          <a:prstGeom prst="rect">
            <a:avLst/>
          </a:prstGeom>
        </p:spPr>
        <p:txBody>
          <a:bodyPr wrap="square">
            <a:spAutoFit/>
          </a:bodyPr>
          <a:lstStyle/>
          <a:p>
            <a:pPr marL="342900" indent="-342900">
              <a:buFont typeface="Arial" panose="020B0604020202020204" pitchFamily="34" charset="0"/>
              <a:buChar char="•"/>
            </a:pPr>
            <a:r>
              <a:rPr lang="fr-FR" sz="2000" b="1" dirty="0"/>
              <a:t>La Déclaration de l’Union Africaine de Maputo sur l’Agriculture(2003) </a:t>
            </a:r>
          </a:p>
          <a:p>
            <a:pPr marL="342900" indent="-342900">
              <a:buFont typeface="Arial" panose="020B0604020202020204" pitchFamily="34" charset="0"/>
              <a:buChar char="•"/>
            </a:pPr>
            <a:r>
              <a:rPr lang="fr-FR" sz="2000" b="1" dirty="0"/>
              <a:t>La Déclaration de Malabo sur faim zéro (2014</a:t>
            </a:r>
            <a:r>
              <a:rPr lang="fr-FR" b="1" dirty="0"/>
              <a:t>)</a:t>
            </a:r>
            <a:endParaRPr lang="en-GB" b="1" dirty="0"/>
          </a:p>
        </p:txBody>
      </p:sp>
      <p:sp>
        <p:nvSpPr>
          <p:cNvPr id="9" name="Rectangle 8"/>
          <p:cNvSpPr/>
          <p:nvPr/>
        </p:nvSpPr>
        <p:spPr>
          <a:xfrm>
            <a:off x="3433636" y="3517760"/>
            <a:ext cx="5185164" cy="707886"/>
          </a:xfrm>
          <a:prstGeom prst="rect">
            <a:avLst/>
          </a:prstGeom>
        </p:spPr>
        <p:txBody>
          <a:bodyPr wrap="square">
            <a:spAutoFit/>
          </a:bodyPr>
          <a:lstStyle/>
          <a:p>
            <a:r>
              <a:rPr lang="fr-FR" sz="2000" b="1" i="1" dirty="0"/>
              <a:t>Les Objectifs de Développement Durables (2017) </a:t>
            </a:r>
          </a:p>
        </p:txBody>
      </p:sp>
      <p:sp>
        <p:nvSpPr>
          <p:cNvPr id="11" name="Rectangle 10"/>
          <p:cNvSpPr/>
          <p:nvPr/>
        </p:nvSpPr>
        <p:spPr>
          <a:xfrm>
            <a:off x="264017" y="2194219"/>
            <a:ext cx="6425586" cy="707886"/>
          </a:xfrm>
          <a:prstGeom prst="rect">
            <a:avLst/>
          </a:prstGeom>
        </p:spPr>
        <p:txBody>
          <a:bodyPr wrap="square">
            <a:spAutoFit/>
          </a:bodyPr>
          <a:lstStyle/>
          <a:p>
            <a:pPr marL="342900" indent="-342900">
              <a:buFont typeface="Arial" panose="020B0604020202020204" pitchFamily="34" charset="0"/>
              <a:buChar char="•"/>
            </a:pPr>
            <a:r>
              <a:rPr lang="fr-FR" sz="2000" b="1" i="1" dirty="0"/>
              <a:t>Les Cibles Mondiales en Nutrition de </a:t>
            </a:r>
            <a:r>
              <a:rPr lang="fr-FR" sz="2000" b="1" dirty="0"/>
              <a:t>l’Assemblée</a:t>
            </a:r>
            <a:r>
              <a:rPr lang="fr-FR" sz="2000" b="1" i="1" dirty="0"/>
              <a:t> Mondiale de la Santé (2012)</a:t>
            </a:r>
            <a:endParaRPr lang="fr-FR" sz="2000" b="1" i="1" dirty="0"/>
          </a:p>
        </p:txBody>
      </p:sp>
    </p:spTree>
    <p:extLst>
      <p:ext uri="{BB962C8B-B14F-4D97-AF65-F5344CB8AC3E}">
        <p14:creationId xmlns:p14="http://schemas.microsoft.com/office/powerpoint/2010/main" val="304004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14</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3969"/>
            <a:ext cx="4787677" cy="646331"/>
          </a:xfrm>
          <a:prstGeom prst="rect">
            <a:avLst/>
          </a:prstGeom>
          <a:noFill/>
        </p:spPr>
        <p:txBody>
          <a:bodyPr wrap="square" rtlCol="0">
            <a:spAutoFit/>
          </a:bodyPr>
          <a:lstStyle/>
          <a:p>
            <a:pPr defTabSz="363538">
              <a:tabLst>
                <a:tab pos="903288" algn="l"/>
                <a:tab pos="1077913" algn="l"/>
              </a:tabLst>
            </a:pPr>
            <a:r>
              <a:rPr lang="fr-FR" sz="3600" b="1" cap="small" dirty="0">
                <a:solidFill>
                  <a:srgbClr val="FFFFFF"/>
                </a:solidFill>
              </a:rPr>
              <a:t>Points clés </a:t>
            </a:r>
          </a:p>
        </p:txBody>
      </p:sp>
      <p:sp>
        <p:nvSpPr>
          <p:cNvPr id="2" name="Rectangle 1"/>
          <p:cNvSpPr/>
          <p:nvPr/>
        </p:nvSpPr>
        <p:spPr>
          <a:xfrm>
            <a:off x="123548" y="1237980"/>
            <a:ext cx="8886308" cy="5201424"/>
          </a:xfrm>
          <a:prstGeom prst="rect">
            <a:avLst/>
          </a:prstGeom>
        </p:spPr>
        <p:txBody>
          <a:bodyPr wrap="square">
            <a:spAutoFit/>
          </a:bodyPr>
          <a:lstStyle/>
          <a:p>
            <a:pPr>
              <a:spcBef>
                <a:spcPts val="600"/>
              </a:spcBef>
              <a:spcAft>
                <a:spcPts val="600"/>
              </a:spcAft>
            </a:pPr>
            <a:r>
              <a:rPr lang="fr-FR" sz="2400" dirty="0">
                <a:solidFill>
                  <a:schemeClr val="accent4">
                    <a:lumMod val="50000"/>
                  </a:schemeClr>
                </a:solidFill>
              </a:rPr>
              <a:t>Une </a:t>
            </a:r>
            <a:r>
              <a:rPr lang="fr-FR" sz="2400" b="1" dirty="0">
                <a:solidFill>
                  <a:schemeClr val="accent4">
                    <a:lumMod val="50000"/>
                  </a:schemeClr>
                </a:solidFill>
              </a:rPr>
              <a:t>analyse de la situation</a:t>
            </a:r>
            <a:r>
              <a:rPr lang="fr-FR" sz="2400" dirty="0">
                <a:solidFill>
                  <a:schemeClr val="accent4">
                    <a:lumMod val="50000"/>
                  </a:schemeClr>
                </a:solidFill>
              </a:rPr>
              <a:t> est essentielle pour comprendre les causes de la malnutrition et informer la prise de décisions </a:t>
            </a:r>
            <a:endParaRPr lang="x-none" sz="2400" dirty="0">
              <a:solidFill>
                <a:schemeClr val="accent4">
                  <a:lumMod val="50000"/>
                </a:schemeClr>
              </a:solidFill>
            </a:endParaRPr>
          </a:p>
          <a:p>
            <a:pPr>
              <a:spcBef>
                <a:spcPts val="600"/>
              </a:spcBef>
              <a:spcAft>
                <a:spcPts val="600"/>
              </a:spcAft>
            </a:pPr>
            <a:r>
              <a:rPr lang="fr-FR" sz="2400" dirty="0">
                <a:solidFill>
                  <a:schemeClr val="accent2">
                    <a:lumMod val="50000"/>
                  </a:schemeClr>
                </a:solidFill>
              </a:rPr>
              <a:t>Uniquement un </a:t>
            </a:r>
            <a:r>
              <a:rPr lang="fr-FR" sz="2400" b="1" dirty="0">
                <a:solidFill>
                  <a:schemeClr val="accent2">
                    <a:lumMod val="50000"/>
                  </a:schemeClr>
                </a:solidFill>
              </a:rPr>
              <a:t>ensemble intégré et cohérent d'interventions spécifiques combinées à des interventions sensibles à la nutrition</a:t>
            </a:r>
            <a:r>
              <a:rPr lang="fr-FR" sz="2400" dirty="0">
                <a:solidFill>
                  <a:schemeClr val="accent2">
                    <a:lumMod val="50000"/>
                  </a:schemeClr>
                </a:solidFill>
              </a:rPr>
              <a:t> et portant sur le système alimentaire, la santé publique, l'éducation, la nutrition, la protection et l’égalité des sexes réussira à corriger efficacement les causes de la malnutrition.</a:t>
            </a:r>
            <a:endParaRPr lang="x-none" sz="2400" dirty="0">
              <a:solidFill>
                <a:schemeClr val="accent2">
                  <a:lumMod val="50000"/>
                </a:schemeClr>
              </a:solidFill>
            </a:endParaRPr>
          </a:p>
          <a:p>
            <a:pPr>
              <a:spcBef>
                <a:spcPts val="600"/>
              </a:spcBef>
              <a:spcAft>
                <a:spcPts val="600"/>
              </a:spcAft>
            </a:pPr>
            <a:r>
              <a:rPr lang="fr-FR" sz="2400" dirty="0">
                <a:solidFill>
                  <a:schemeClr val="accent6">
                    <a:lumMod val="50000"/>
                  </a:schemeClr>
                </a:solidFill>
              </a:rPr>
              <a:t>Des </a:t>
            </a:r>
            <a:r>
              <a:rPr lang="fr-FR" sz="2400" b="1" dirty="0">
                <a:solidFill>
                  <a:schemeClr val="accent6">
                    <a:lumMod val="50000"/>
                  </a:schemeClr>
                </a:solidFill>
              </a:rPr>
              <a:t>documents normatifs ou des initiatives mondiales et continentales</a:t>
            </a:r>
            <a:r>
              <a:rPr lang="fr-FR" sz="2400" dirty="0">
                <a:solidFill>
                  <a:schemeClr val="accent6">
                    <a:lumMod val="50000"/>
                  </a:schemeClr>
                </a:solidFill>
              </a:rPr>
              <a:t> déterminent l’environnent stratégique et technique des activités de lutte contre la malnutrition au niveau mondiale et, contextualisées de façon appropriée au niveau des pays. </a:t>
            </a:r>
            <a:endParaRPr lang="x-none" sz="2400" dirty="0">
              <a:solidFill>
                <a:schemeClr val="accent6">
                  <a:lumMod val="50000"/>
                </a:schemeClr>
              </a:solidFill>
            </a:endParaRPr>
          </a:p>
        </p:txBody>
      </p:sp>
    </p:spTree>
    <p:extLst>
      <p:ext uri="{BB962C8B-B14F-4D97-AF65-F5344CB8AC3E}">
        <p14:creationId xmlns:p14="http://schemas.microsoft.com/office/powerpoint/2010/main" val="32270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xmlns=""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Wa fonda goy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aran</a:t>
            </a: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kam</a:t>
            </a: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 ka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ga</a:t>
            </a:r>
            <a:r>
              <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rPr>
              <a:t> aï </a:t>
            </a:r>
            <a:r>
              <a:rPr lang="fr-CA" sz="4000" b="1" dirty="0" err="1">
                <a:ln w="0"/>
                <a:solidFill>
                  <a:srgbClr val="0081AE">
                    <a:lumMod val="50000"/>
                  </a:srgbClr>
                </a:solidFill>
                <a:effectLst>
                  <a:outerShdw blurRad="38100" dist="19050" dir="2700000" algn="tl" rotWithShape="0">
                    <a:srgbClr val="575757">
                      <a:alpha val="40000"/>
                    </a:srgbClr>
                  </a:outerShdw>
                </a:effectLst>
                <a:latin typeface="Calibri" pitchFamily="34" charset="0"/>
              </a:rPr>
              <a:t>hangane</a:t>
            </a:r>
            <a:endParaRPr lang="fr-CA" sz="4000" b="1" dirty="0">
              <a:ln w="0"/>
              <a:solidFill>
                <a:srgbClr val="0081AE">
                  <a:lumMod val="50000"/>
                </a:srgbClr>
              </a:solidFill>
              <a:effectLst>
                <a:outerShdw blurRad="38100" dist="19050" dir="2700000" algn="tl" rotWithShape="0">
                  <a:srgbClr val="575757">
                    <a:alpha val="40000"/>
                  </a:srgbClr>
                </a:outerShdw>
              </a:effectLst>
              <a:latin typeface="Calibri" pitchFamily="34" charset="0"/>
            </a:endParaRPr>
          </a:p>
        </p:txBody>
      </p:sp>
      <p:sp>
        <p:nvSpPr>
          <p:cNvPr id="12" name="Forme 2">
            <a:extLst>
              <a:ext uri="{FF2B5EF4-FFF2-40B4-BE49-F238E27FC236}">
                <a16:creationId xmlns:a16="http://schemas.microsoft.com/office/drawing/2014/main" xmlns=""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rgbClr val="DADC4B">
                    <a:lumMod val="75000"/>
                  </a:srgbClr>
                </a:solidFill>
                <a:effectLst>
                  <a:outerShdw blurRad="38100" dist="19050" dir="2700000" algn="tl" rotWithShape="0">
                    <a:srgbClr val="575757">
                      <a:alpha val="40000"/>
                    </a:srgbClr>
                  </a:outerShdw>
                </a:effectLst>
                <a:latin typeface="Calibri" pitchFamily="34" charset="0"/>
              </a:rPr>
              <a:t>Na gode da kou ka bani hankalin kou</a:t>
            </a:r>
            <a:endParaRPr lang="fr-CA" sz="4000" b="1" dirty="0">
              <a:ln w="0"/>
              <a:solidFill>
                <a:srgbClr val="DADC4B">
                  <a:lumMod val="75000"/>
                </a:srgbClr>
              </a:solidFill>
              <a:effectLst>
                <a:outerShdw blurRad="38100" dist="19050" dir="2700000" algn="tl" rotWithShape="0">
                  <a:srgbClr val="575757">
                    <a:alpha val="40000"/>
                  </a:srgbClr>
                </a:outerShdw>
              </a:effectLst>
              <a:latin typeface="Calibri" pitchFamily="34" charset="0"/>
            </a:endParaRPr>
          </a:p>
        </p:txBody>
      </p:sp>
      <p:sp>
        <p:nvSpPr>
          <p:cNvPr id="13" name="Forme 2">
            <a:extLst>
              <a:ext uri="{FF2B5EF4-FFF2-40B4-BE49-F238E27FC236}">
                <a16:creationId xmlns:a16="http://schemas.microsoft.com/office/drawing/2014/main" xmlns=""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rgbClr val="0081AE">
                    <a:lumMod val="75000"/>
                  </a:srgbClr>
                </a:solidFill>
                <a:effectLst>
                  <a:outerShdw blurRad="38100" dist="19050" dir="2700000" algn="tl" rotWithShape="0">
                    <a:srgbClr val="575757">
                      <a:alpha val="40000"/>
                    </a:srgb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solidFill>
                    <a:srgbClr val="575757"/>
                  </a:solidFill>
                </a:endParaRPr>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24355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Objectifs de la session</a:t>
            </a:r>
          </a:p>
        </p:txBody>
      </p:sp>
      <p:sp>
        <p:nvSpPr>
          <p:cNvPr id="18" name="Content Placeholder 2"/>
          <p:cNvSpPr>
            <a:spLocks noGrp="1"/>
          </p:cNvSpPr>
          <p:nvPr>
            <p:ph idx="1"/>
          </p:nvPr>
        </p:nvSpPr>
        <p:spPr>
          <a:xfrm>
            <a:off x="501724" y="1336843"/>
            <a:ext cx="8216974" cy="4808776"/>
          </a:xfrm>
        </p:spPr>
        <p:txBody>
          <a:bodyPr>
            <a:noAutofit/>
          </a:bodyPr>
          <a:lstStyle/>
          <a:p>
            <a:pPr marL="0" indent="0">
              <a:lnSpc>
                <a:spcPct val="100000"/>
              </a:lnSpc>
              <a:buNone/>
            </a:pPr>
            <a:r>
              <a:rPr lang="fr-FR" sz="2400" b="1" dirty="0"/>
              <a:t>À la fin de la session, </a:t>
            </a:r>
            <a:r>
              <a:rPr lang="fr-FR" sz="2400" b="1" dirty="0" smtClean="0"/>
              <a:t>vous serez capables de : </a:t>
            </a:r>
            <a:endParaRPr lang="fr-FR" sz="2400" b="1" dirty="0"/>
          </a:p>
          <a:p>
            <a:r>
              <a:rPr lang="fr-FR" sz="2400" dirty="0" smtClean="0">
                <a:solidFill>
                  <a:schemeClr val="accent1">
                    <a:lumMod val="50000"/>
                  </a:schemeClr>
                </a:solidFill>
              </a:rPr>
              <a:t>Identifier </a:t>
            </a:r>
            <a:r>
              <a:rPr lang="fr-FR" sz="2400" dirty="0">
                <a:solidFill>
                  <a:schemeClr val="accent1">
                    <a:lumMod val="50000"/>
                  </a:schemeClr>
                </a:solidFill>
              </a:rPr>
              <a:t>les différents types d’intervention pour la prévention et le traitement de toutes les formes de </a:t>
            </a:r>
            <a:r>
              <a:rPr lang="fr-FR" sz="2400" dirty="0" smtClean="0">
                <a:solidFill>
                  <a:schemeClr val="accent1">
                    <a:lumMod val="50000"/>
                  </a:schemeClr>
                </a:solidFill>
              </a:rPr>
              <a:t>malnutrition</a:t>
            </a:r>
            <a:endParaRPr lang="fr-FR" sz="2400" dirty="0">
              <a:solidFill>
                <a:schemeClr val="accent1">
                  <a:lumMod val="50000"/>
                </a:schemeClr>
              </a:solidFill>
            </a:endParaRPr>
          </a:p>
          <a:p>
            <a:pPr lvl="1">
              <a:spcBef>
                <a:spcPts val="0"/>
              </a:spcBef>
            </a:pPr>
            <a:r>
              <a:rPr lang="fr-FR" dirty="0">
                <a:solidFill>
                  <a:schemeClr val="accent6">
                    <a:lumMod val="50000"/>
                  </a:schemeClr>
                </a:solidFill>
              </a:rPr>
              <a:t>Interventions spécifiques de nutrition</a:t>
            </a:r>
          </a:p>
          <a:p>
            <a:pPr lvl="1">
              <a:spcBef>
                <a:spcPts val="0"/>
              </a:spcBef>
            </a:pPr>
            <a:r>
              <a:rPr lang="fr-FR" dirty="0">
                <a:solidFill>
                  <a:schemeClr val="accent6">
                    <a:lumMod val="50000"/>
                  </a:schemeClr>
                </a:solidFill>
              </a:rPr>
              <a:t>Interventions sensibles à la nutrition </a:t>
            </a:r>
          </a:p>
          <a:p>
            <a:r>
              <a:rPr lang="fr-FR" sz="2400" dirty="0">
                <a:solidFill>
                  <a:schemeClr val="accent4">
                    <a:lumMod val="75000"/>
                  </a:schemeClr>
                </a:solidFill>
              </a:rPr>
              <a:t>Se familiariser avec les initiatives nationales et internationales qui guident les interventions de lutte contre la malnutrition</a:t>
            </a:r>
          </a:p>
          <a:p>
            <a:r>
              <a:rPr lang="fr-FR" sz="2400" dirty="0">
                <a:solidFill>
                  <a:srgbClr val="00B0F0"/>
                </a:solidFill>
              </a:rPr>
              <a:t>Connaitre les </a:t>
            </a:r>
            <a:r>
              <a:rPr lang="fr-FR" sz="2400" dirty="0" smtClean="0">
                <a:solidFill>
                  <a:srgbClr val="00B0F0"/>
                </a:solidFill>
              </a:rPr>
              <a:t>modèles </a:t>
            </a:r>
            <a:r>
              <a:rPr lang="fr-FR" sz="2400" dirty="0">
                <a:solidFill>
                  <a:srgbClr val="00B0F0"/>
                </a:solidFill>
              </a:rPr>
              <a:t>conceptuels qui permettent la conception, la planification, la mise en œuvre et le suivi des interventions de lutte contre la malnutrition </a:t>
            </a:r>
          </a:p>
        </p:txBody>
      </p:sp>
    </p:spTree>
    <p:extLst>
      <p:ext uri="{BB962C8B-B14F-4D97-AF65-F5344CB8AC3E}">
        <p14:creationId xmlns:p14="http://schemas.microsoft.com/office/powerpoint/2010/main" val="306029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down)">
                                      <p:cBhvr>
                                        <p:cTn id="15" dur="500"/>
                                        <p:tgtEl>
                                          <p:spTgt spid="1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wipe(left)">
                                      <p:cBhvr>
                                        <p:cTn id="20" dur="500"/>
                                        <p:tgtEl>
                                          <p:spTgt spid="18">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wipe(left)">
                                      <p:cBhvr>
                                        <p:cTn id="23" dur="500"/>
                                        <p:tgtEl>
                                          <p:spTgt spid="18">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animEffect transition="in" filter="wipe(left)">
                                      <p:cBhvr>
                                        <p:cTn id="26" dur="500"/>
                                        <p:tgtEl>
                                          <p:spTgt spid="18">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animEffect transition="in" filter="wipe(left)">
                                      <p:cBhvr>
                                        <p:cTn id="29" dur="500"/>
                                        <p:tgtEl>
                                          <p:spTgt spid="18">
                                            <p:txEl>
                                              <p:pRg st="4" end="4"/>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smtClean="0">
                <a:solidFill>
                  <a:srgbClr val="FFFFFF"/>
                </a:solidFill>
              </a:rPr>
              <a:t>Plan </a:t>
            </a:r>
            <a:r>
              <a:rPr lang="fr-FR" sz="2800" b="1" cap="small" dirty="0">
                <a:solidFill>
                  <a:srgbClr val="FFFFFF"/>
                </a:solidFill>
              </a:rPr>
              <a:t>de la session</a:t>
            </a:r>
          </a:p>
        </p:txBody>
      </p:sp>
      <p:sp>
        <p:nvSpPr>
          <p:cNvPr id="2" name="Rectangle 1"/>
          <p:cNvSpPr/>
          <p:nvPr/>
        </p:nvSpPr>
        <p:spPr>
          <a:xfrm>
            <a:off x="474133" y="1555705"/>
            <a:ext cx="8246533" cy="4062651"/>
          </a:xfrm>
          <a:prstGeom prst="rect">
            <a:avLst/>
          </a:prstGeom>
        </p:spPr>
        <p:txBody>
          <a:bodyPr wrap="square">
            <a:spAutoFit/>
          </a:bodyPr>
          <a:lstStyle/>
          <a:p>
            <a:pPr marL="514350" indent="-514350">
              <a:buFont typeface="+mj-lt"/>
              <a:buAutoNum type="arabicPeriod"/>
            </a:pPr>
            <a:r>
              <a:rPr lang="fr-FR" sz="2700" b="1" dirty="0">
                <a:solidFill>
                  <a:schemeClr val="accent1">
                    <a:lumMod val="50000"/>
                  </a:schemeClr>
                </a:solidFill>
              </a:rPr>
              <a:t>Introduction aux interventions de lutte contre la </a:t>
            </a:r>
            <a:r>
              <a:rPr lang="fr-FR" sz="2700" b="1" dirty="0" smtClean="0">
                <a:solidFill>
                  <a:schemeClr val="accent1">
                    <a:lumMod val="50000"/>
                  </a:schemeClr>
                </a:solidFill>
              </a:rPr>
              <a:t>malnutrition</a:t>
            </a:r>
            <a:endParaRPr lang="fr-FR" sz="2700" b="1" dirty="0">
              <a:solidFill>
                <a:schemeClr val="accent1">
                  <a:lumMod val="50000"/>
                </a:schemeClr>
              </a:solidFill>
            </a:endParaRPr>
          </a:p>
          <a:p>
            <a:pPr marL="800100" lvl="1" indent="-342900">
              <a:buFont typeface="Arial" panose="020B0604020202020204" pitchFamily="34" charset="0"/>
              <a:buChar char="•"/>
            </a:pPr>
            <a:r>
              <a:rPr lang="fr-FR" sz="2400" b="1" dirty="0"/>
              <a:t>Interventions spécifiques de nutrition</a:t>
            </a:r>
          </a:p>
          <a:p>
            <a:pPr marL="800100" lvl="1" indent="-342900">
              <a:buFont typeface="Arial" panose="020B0604020202020204" pitchFamily="34" charset="0"/>
              <a:buChar char="•"/>
            </a:pPr>
            <a:r>
              <a:rPr lang="fr-FR" sz="2400" b="1" dirty="0"/>
              <a:t>Interventions sensibles à la nutrition </a:t>
            </a:r>
          </a:p>
          <a:p>
            <a:pPr marL="514350" indent="-514350">
              <a:buFont typeface="+mj-lt"/>
              <a:buAutoNum type="arabicPeriod"/>
            </a:pPr>
            <a:r>
              <a:rPr lang="fr-FR" sz="2700" b="1" dirty="0">
                <a:solidFill>
                  <a:schemeClr val="accent1"/>
                </a:solidFill>
              </a:rPr>
              <a:t>Références globales et nationales</a:t>
            </a:r>
          </a:p>
          <a:p>
            <a:pPr marL="514350" indent="-514350">
              <a:buFont typeface="+mj-lt"/>
              <a:buAutoNum type="arabicPeriod"/>
            </a:pPr>
            <a:r>
              <a:rPr lang="fr-FR" sz="2700" b="1" dirty="0">
                <a:solidFill>
                  <a:schemeClr val="accent6">
                    <a:lumMod val="50000"/>
                  </a:schemeClr>
                </a:solidFill>
              </a:rPr>
              <a:t>Définition et intérêt des nouveaux modèles conceptuels pour </a:t>
            </a:r>
            <a:r>
              <a:rPr lang="fr-FR" sz="2700" b="1" dirty="0" smtClean="0">
                <a:solidFill>
                  <a:schemeClr val="accent6">
                    <a:lumMod val="50000"/>
                  </a:schemeClr>
                </a:solidFill>
              </a:rPr>
              <a:t>mesurer l’impact </a:t>
            </a:r>
            <a:r>
              <a:rPr lang="fr-FR" sz="2700" b="1" dirty="0">
                <a:solidFill>
                  <a:schemeClr val="accent6">
                    <a:lumMod val="50000"/>
                  </a:schemeClr>
                </a:solidFill>
              </a:rPr>
              <a:t>des interventions de lutte contre la malnutrition</a:t>
            </a:r>
          </a:p>
          <a:p>
            <a:pPr marL="800100" lvl="1" indent="-342900">
              <a:buFont typeface="Arial" panose="020B0604020202020204" pitchFamily="34" charset="0"/>
              <a:buChar char="•"/>
            </a:pPr>
            <a:r>
              <a:rPr lang="fr-FR" sz="2400" b="1" dirty="0"/>
              <a:t>Chemin d’impact</a:t>
            </a:r>
          </a:p>
          <a:p>
            <a:pPr marL="800100" lvl="1" indent="-342900">
              <a:buFont typeface="Arial" panose="020B0604020202020204" pitchFamily="34" charset="0"/>
              <a:buChar char="•"/>
            </a:pPr>
            <a:r>
              <a:rPr lang="fr-FR" sz="2400" b="1" dirty="0"/>
              <a:t>Théorie du changement</a:t>
            </a:r>
          </a:p>
        </p:txBody>
      </p:sp>
    </p:spTree>
    <p:extLst>
      <p:ext uri="{BB962C8B-B14F-4D97-AF65-F5344CB8AC3E}">
        <p14:creationId xmlns:p14="http://schemas.microsoft.com/office/powerpoint/2010/main" val="41521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left)">
                                      <p:cBhvr>
                                        <p:cTn id="3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4</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Rectangle 1"/>
          <p:cNvSpPr/>
          <p:nvPr/>
        </p:nvSpPr>
        <p:spPr>
          <a:xfrm>
            <a:off x="5354896" y="2152476"/>
            <a:ext cx="3400600" cy="1938992"/>
          </a:xfrm>
          <a:prstGeom prst="rect">
            <a:avLst/>
          </a:prstGeom>
        </p:spPr>
        <p:txBody>
          <a:bodyPr wrap="square">
            <a:spAutoFit/>
          </a:bodyPr>
          <a:lstStyle/>
          <a:p>
            <a:pPr algn="ctr"/>
            <a:r>
              <a:rPr lang="fr-FR" sz="4000" b="1" dirty="0"/>
              <a:t>Comment agir en </a:t>
            </a:r>
            <a:r>
              <a:rPr lang="fr-FR" sz="4000" b="1" dirty="0" smtClean="0"/>
              <a:t>premier ?</a:t>
            </a:r>
            <a:endParaRPr lang="fr-FR" sz="4000" b="1" dirty="0"/>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21" y="1433403"/>
            <a:ext cx="4738211" cy="4672662"/>
          </a:xfrm>
          <a:prstGeom prst="rect">
            <a:avLst/>
          </a:prstGeom>
        </p:spPr>
      </p:pic>
    </p:spTree>
    <p:extLst>
      <p:ext uri="{BB962C8B-B14F-4D97-AF65-F5344CB8AC3E}">
        <p14:creationId xmlns:p14="http://schemas.microsoft.com/office/powerpoint/2010/main" val="251753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5</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5</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523220"/>
          </a:xfrm>
          <a:prstGeom prst="rect">
            <a:avLst/>
          </a:prstGeom>
          <a:noFill/>
        </p:spPr>
        <p:txBody>
          <a:bodyPr wrap="square" rtlCol="0">
            <a:spAutoFit/>
          </a:bodyPr>
          <a:lstStyle/>
          <a:p>
            <a:pPr defTabSz="363538">
              <a:tabLst>
                <a:tab pos="903288" algn="l"/>
                <a:tab pos="1077913" algn="l"/>
              </a:tabLst>
            </a:pPr>
            <a:r>
              <a:rPr lang="fr-FR" sz="2800" b="1" cap="small" dirty="0">
                <a:solidFill>
                  <a:srgbClr val="FFFFFF"/>
                </a:solidFill>
              </a:rPr>
              <a:t>Analyse de la </a:t>
            </a:r>
            <a:r>
              <a:rPr lang="fr-FR" sz="2800" b="1" cap="small" dirty="0" smtClean="0">
                <a:solidFill>
                  <a:srgbClr val="FFFFFF"/>
                </a:solidFill>
              </a:rPr>
              <a:t>situation (3.1)</a:t>
            </a:r>
            <a:endParaRPr lang="fr-FR" sz="2800" b="1" cap="small" dirty="0">
              <a:solidFill>
                <a:srgbClr val="FFFFFF"/>
              </a:solidFill>
            </a:endParaRPr>
          </a:p>
        </p:txBody>
      </p:sp>
      <p:sp>
        <p:nvSpPr>
          <p:cNvPr id="3" name="Rectangle 2"/>
          <p:cNvSpPr/>
          <p:nvPr/>
        </p:nvSpPr>
        <p:spPr>
          <a:xfrm>
            <a:off x="2647516" y="1192623"/>
            <a:ext cx="6362340" cy="3785652"/>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accent1"/>
                </a:solidFill>
              </a:rPr>
              <a:t>Comprendre </a:t>
            </a:r>
            <a:r>
              <a:rPr lang="fr-FR" sz="2400" b="1" dirty="0">
                <a:solidFill>
                  <a:schemeClr val="accent6">
                    <a:lumMod val="50000"/>
                  </a:schemeClr>
                </a:solidFill>
              </a:rPr>
              <a:t>l’état nutritionnel </a:t>
            </a:r>
            <a:r>
              <a:rPr lang="fr-FR" sz="2400" dirty="0">
                <a:solidFill>
                  <a:schemeClr val="accent1"/>
                </a:solidFill>
              </a:rPr>
              <a:t>des groupes vulnérables sur le plan nutritionnel à travers le cycle de vie et </a:t>
            </a:r>
            <a:r>
              <a:rPr lang="fr-FR" sz="2400" dirty="0">
                <a:solidFill>
                  <a:schemeClr val="accent6">
                    <a:lumMod val="50000"/>
                  </a:schemeClr>
                </a:solidFill>
              </a:rPr>
              <a:t>ses </a:t>
            </a:r>
            <a:r>
              <a:rPr lang="fr-FR" sz="2400" b="1" dirty="0">
                <a:solidFill>
                  <a:schemeClr val="accent6">
                    <a:lumMod val="50000"/>
                  </a:schemeClr>
                </a:solidFill>
              </a:rPr>
              <a:t>causes immédia</a:t>
            </a:r>
            <a:r>
              <a:rPr lang="fr-FR" sz="2400" b="1" dirty="0">
                <a:solidFill>
                  <a:schemeClr val="accent1"/>
                </a:solidFill>
              </a:rPr>
              <a:t>tes</a:t>
            </a:r>
            <a:endParaRPr lang="fr-FR" sz="2400" dirty="0">
              <a:solidFill>
                <a:schemeClr val="accent1"/>
              </a:solidFill>
            </a:endParaRPr>
          </a:p>
          <a:p>
            <a:pPr marL="342900" indent="-342900">
              <a:buFont typeface="Arial" panose="020B0604020202020204" pitchFamily="34" charset="0"/>
              <a:buChar char="•"/>
            </a:pPr>
            <a:r>
              <a:rPr lang="fr-FR" sz="2400" dirty="0">
                <a:solidFill>
                  <a:schemeClr val="tx2">
                    <a:lumMod val="50000"/>
                  </a:schemeClr>
                </a:solidFill>
              </a:rPr>
              <a:t>Comprendre les </a:t>
            </a:r>
            <a:r>
              <a:rPr lang="fr-FR" sz="2400" b="1" dirty="0">
                <a:solidFill>
                  <a:schemeClr val="accent6">
                    <a:lumMod val="50000"/>
                  </a:schemeClr>
                </a:solidFill>
              </a:rPr>
              <a:t>facteurs sous-jacents et fondamentaux</a:t>
            </a:r>
            <a:r>
              <a:rPr lang="fr-FR" sz="2400" dirty="0">
                <a:solidFill>
                  <a:schemeClr val="accent6">
                    <a:lumMod val="50000"/>
                  </a:schemeClr>
                </a:solidFill>
              </a:rPr>
              <a:t> </a:t>
            </a:r>
            <a:r>
              <a:rPr lang="fr-FR" sz="2400" dirty="0">
                <a:solidFill>
                  <a:schemeClr val="tx2">
                    <a:lumMod val="50000"/>
                  </a:schemeClr>
                </a:solidFill>
              </a:rPr>
              <a:t>de la malnutrition, y compris analyse de la </a:t>
            </a:r>
            <a:r>
              <a:rPr lang="fr-FR" sz="2400" b="1" dirty="0">
                <a:solidFill>
                  <a:schemeClr val="accent6">
                    <a:lumMod val="50000"/>
                  </a:schemeClr>
                </a:solidFill>
              </a:rPr>
              <a:t>problématique hommes-femmes</a:t>
            </a:r>
            <a:endParaRPr lang="fr-FR" sz="2400" dirty="0">
              <a:solidFill>
                <a:schemeClr val="accent6">
                  <a:lumMod val="50000"/>
                </a:schemeClr>
              </a:solidFill>
            </a:endParaRPr>
          </a:p>
          <a:p>
            <a:pPr marL="342900" indent="-342900">
              <a:buFont typeface="Arial" panose="020B0604020202020204" pitchFamily="34" charset="0"/>
              <a:buChar char="•"/>
            </a:pPr>
            <a:r>
              <a:rPr lang="fr-FR" sz="2400" dirty="0">
                <a:solidFill>
                  <a:schemeClr val="accent5">
                    <a:lumMod val="75000"/>
                  </a:schemeClr>
                </a:solidFill>
              </a:rPr>
              <a:t>Comprendre </a:t>
            </a:r>
            <a:r>
              <a:rPr lang="fr-FR" sz="2400" b="1" dirty="0">
                <a:solidFill>
                  <a:schemeClr val="accent6">
                    <a:lumMod val="50000"/>
                  </a:schemeClr>
                </a:solidFill>
              </a:rPr>
              <a:t>l’environnement favorable </a:t>
            </a:r>
            <a:r>
              <a:rPr lang="fr-FR" sz="2400" dirty="0">
                <a:solidFill>
                  <a:schemeClr val="accent5">
                    <a:lumMod val="75000"/>
                  </a:schemeClr>
                </a:solidFill>
              </a:rPr>
              <a:t>à la nutrition </a:t>
            </a:r>
          </a:p>
        </p:txBody>
      </p:sp>
      <p:sp>
        <p:nvSpPr>
          <p:cNvPr id="5" name="Rectangle 4"/>
          <p:cNvSpPr/>
          <p:nvPr/>
        </p:nvSpPr>
        <p:spPr>
          <a:xfrm>
            <a:off x="2941877" y="5418442"/>
            <a:ext cx="4714752" cy="523220"/>
          </a:xfrm>
          <a:prstGeom prst="rect">
            <a:avLst/>
          </a:prstGeom>
        </p:spPr>
        <p:txBody>
          <a:bodyPr wrap="none">
            <a:spAutoFit/>
          </a:bodyPr>
          <a:lstStyle/>
          <a:p>
            <a:r>
              <a:rPr lang="fr-FR" sz="2800" i="1" dirty="0"/>
              <a:t>Diagnostic et catégorisation</a:t>
            </a:r>
          </a:p>
        </p:txBody>
      </p:sp>
      <p:sp>
        <p:nvSpPr>
          <p:cNvPr id="6" name="ZoneTexte 5"/>
          <p:cNvSpPr txBox="1"/>
          <p:nvPr/>
        </p:nvSpPr>
        <p:spPr>
          <a:xfrm>
            <a:off x="237066" y="2716499"/>
            <a:ext cx="1806269" cy="830997"/>
          </a:xfrm>
          <a:prstGeom prst="rect">
            <a:avLst/>
          </a:prstGeom>
          <a:noFill/>
        </p:spPr>
        <p:txBody>
          <a:bodyPr wrap="square" rtlCol="0">
            <a:spAutoFit/>
          </a:bodyPr>
          <a:lstStyle/>
          <a:p>
            <a:r>
              <a:rPr lang="fr-FR" sz="2400" b="1" dirty="0" smtClean="0"/>
              <a:t>Analyse de la situation</a:t>
            </a:r>
            <a:endParaRPr lang="fr-FR" sz="2400" b="1" dirty="0"/>
          </a:p>
        </p:txBody>
      </p:sp>
      <p:sp>
        <p:nvSpPr>
          <p:cNvPr id="8" name="Accolade ouvrante 7"/>
          <p:cNvSpPr/>
          <p:nvPr/>
        </p:nvSpPr>
        <p:spPr>
          <a:xfrm>
            <a:off x="2043336" y="1192623"/>
            <a:ext cx="604180" cy="3711178"/>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lèche courbée vers la droite 8"/>
          <p:cNvSpPr/>
          <p:nvPr/>
        </p:nvSpPr>
        <p:spPr>
          <a:xfrm rot="20830808">
            <a:off x="912334" y="4153638"/>
            <a:ext cx="1213603" cy="21147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72363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left)">
                                      <p:cBhvr>
                                        <p:cTn id="27" dur="500"/>
                                        <p:tgtEl>
                                          <p:spTgt spid="3">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6</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6</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25652"/>
            <a:ext cx="4787677" cy="830997"/>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Analyse </a:t>
            </a:r>
            <a:r>
              <a:rPr lang="fr-FR" sz="2400" b="1" cap="small" dirty="0">
                <a:solidFill>
                  <a:srgbClr val="FFFFFF"/>
                </a:solidFill>
              </a:rPr>
              <a:t>de la situation: cas du Niger</a:t>
            </a:r>
          </a:p>
        </p:txBody>
      </p:sp>
      <p:sp>
        <p:nvSpPr>
          <p:cNvPr id="2" name="Rectangle 1"/>
          <p:cNvSpPr/>
          <p:nvPr/>
        </p:nvSpPr>
        <p:spPr>
          <a:xfrm>
            <a:off x="338666" y="1282343"/>
            <a:ext cx="4572000" cy="4801314"/>
          </a:xfrm>
          <a:prstGeom prst="rect">
            <a:avLst/>
          </a:prstGeom>
        </p:spPr>
        <p:txBody>
          <a:bodyPr>
            <a:spAutoFit/>
          </a:bodyPr>
          <a:lstStyle/>
          <a:p>
            <a:pPr eaLnBrk="0" hangingPunct="0"/>
            <a:r>
              <a:rPr lang="fr-FR" b="1" dirty="0">
                <a:solidFill>
                  <a:schemeClr val="accent1">
                    <a:lumMod val="50000"/>
                  </a:schemeClr>
                </a:solidFill>
              </a:rPr>
              <a:t>Plus de deux million d’enfants </a:t>
            </a:r>
            <a:r>
              <a:rPr lang="fr-FR" dirty="0">
                <a:solidFill>
                  <a:schemeClr val="accent1">
                    <a:lumMod val="50000"/>
                  </a:schemeClr>
                </a:solidFill>
              </a:rPr>
              <a:t>de moins de 5 ans souffrent de retard de croissance. </a:t>
            </a:r>
            <a:endParaRPr lang="en-GB" dirty="0">
              <a:solidFill>
                <a:schemeClr val="accent1">
                  <a:lumMod val="50000"/>
                </a:schemeClr>
              </a:solidFill>
            </a:endParaRPr>
          </a:p>
          <a:p>
            <a:pPr eaLnBrk="0" hangingPunct="0"/>
            <a:r>
              <a:rPr lang="fr-FR" b="1" dirty="0">
                <a:solidFill>
                  <a:schemeClr val="accent6">
                    <a:lumMod val="50000"/>
                  </a:schemeClr>
                </a:solidFill>
              </a:rPr>
              <a:t>Un enfant de 6-59 mois sur dix </a:t>
            </a:r>
            <a:r>
              <a:rPr lang="fr-FR" dirty="0">
                <a:solidFill>
                  <a:schemeClr val="accent6">
                    <a:lumMod val="50000"/>
                  </a:schemeClr>
                </a:solidFill>
              </a:rPr>
              <a:t>souffre de malnutrition aiguë et est à haut risque de décès. </a:t>
            </a:r>
            <a:endParaRPr lang="en-GB" dirty="0">
              <a:solidFill>
                <a:schemeClr val="accent6">
                  <a:lumMod val="50000"/>
                </a:schemeClr>
              </a:solidFill>
            </a:endParaRPr>
          </a:p>
          <a:p>
            <a:pPr eaLnBrk="0" hangingPunct="0"/>
            <a:r>
              <a:rPr lang="fr-FR" b="1" dirty="0">
                <a:solidFill>
                  <a:schemeClr val="accent5">
                    <a:lumMod val="50000"/>
                  </a:schemeClr>
                </a:solidFill>
              </a:rPr>
              <a:t>Un enfant sur 2 </a:t>
            </a:r>
            <a:r>
              <a:rPr lang="fr-FR" dirty="0">
                <a:solidFill>
                  <a:schemeClr val="accent5">
                    <a:lumMod val="50000"/>
                  </a:schemeClr>
                </a:solidFill>
              </a:rPr>
              <a:t>qui décèdent au Niger a souffert de malnutrition</a:t>
            </a:r>
            <a:endParaRPr lang="en-GB" dirty="0">
              <a:solidFill>
                <a:schemeClr val="accent5">
                  <a:lumMod val="50000"/>
                </a:schemeClr>
              </a:solidFill>
            </a:endParaRPr>
          </a:p>
          <a:p>
            <a:pPr eaLnBrk="0" hangingPunct="0"/>
            <a:r>
              <a:rPr lang="fr-FR" b="1" dirty="0">
                <a:solidFill>
                  <a:schemeClr val="tx1">
                    <a:lumMod val="75000"/>
                  </a:schemeClr>
                </a:solidFill>
              </a:rPr>
              <a:t>Au moins une personne sur 10 </a:t>
            </a:r>
            <a:r>
              <a:rPr lang="fr-FR" dirty="0">
                <a:solidFill>
                  <a:schemeClr val="tx1">
                    <a:lumMod val="75000"/>
                  </a:schemeClr>
                </a:solidFill>
              </a:rPr>
              <a:t>souffre de la sous-alimentation</a:t>
            </a:r>
            <a:endParaRPr lang="en-GB" dirty="0">
              <a:solidFill>
                <a:schemeClr val="tx1">
                  <a:lumMod val="75000"/>
                </a:schemeClr>
              </a:solidFill>
            </a:endParaRPr>
          </a:p>
          <a:p>
            <a:pPr eaLnBrk="0" hangingPunct="0"/>
            <a:r>
              <a:rPr lang="fr-FR" b="1" dirty="0">
                <a:solidFill>
                  <a:schemeClr val="accent1">
                    <a:lumMod val="75000"/>
                  </a:schemeClr>
                </a:solidFill>
              </a:rPr>
              <a:t>Près de deux enfants de 6-59 mois sur trois </a:t>
            </a:r>
            <a:r>
              <a:rPr lang="fr-FR" dirty="0">
                <a:solidFill>
                  <a:schemeClr val="accent1">
                    <a:lumMod val="75000"/>
                  </a:schemeClr>
                </a:solidFill>
              </a:rPr>
              <a:t>souffrent d’anémie</a:t>
            </a:r>
            <a:endParaRPr lang="en-GB" dirty="0">
              <a:solidFill>
                <a:schemeClr val="accent1">
                  <a:lumMod val="75000"/>
                </a:schemeClr>
              </a:solidFill>
            </a:endParaRPr>
          </a:p>
          <a:p>
            <a:pPr eaLnBrk="0" hangingPunct="0"/>
            <a:r>
              <a:rPr lang="fr-FR" b="1" dirty="0">
                <a:solidFill>
                  <a:schemeClr val="accent5">
                    <a:lumMod val="75000"/>
                  </a:schemeClr>
                </a:solidFill>
              </a:rPr>
              <a:t>Près de 45% des femmes </a:t>
            </a:r>
            <a:r>
              <a:rPr lang="fr-FR" dirty="0">
                <a:solidFill>
                  <a:schemeClr val="accent5">
                    <a:lumMod val="75000"/>
                  </a:schemeClr>
                </a:solidFill>
              </a:rPr>
              <a:t>enceintes de 15-49 ans souffrent de l’anémie</a:t>
            </a:r>
            <a:endParaRPr lang="en-GB" dirty="0">
              <a:solidFill>
                <a:schemeClr val="accent5">
                  <a:lumMod val="75000"/>
                </a:schemeClr>
              </a:solidFill>
            </a:endParaRPr>
          </a:p>
          <a:p>
            <a:r>
              <a:rPr lang="fr-FR" b="1" dirty="0">
                <a:solidFill>
                  <a:schemeClr val="accent1">
                    <a:lumMod val="50000"/>
                  </a:schemeClr>
                </a:solidFill>
              </a:rPr>
              <a:t>Un risque accru de surpoids et obésité </a:t>
            </a:r>
            <a:r>
              <a:rPr lang="fr-FR" dirty="0">
                <a:solidFill>
                  <a:schemeClr val="accent1">
                    <a:lumMod val="50000"/>
                  </a:schemeClr>
                </a:solidFill>
              </a:rPr>
              <a:t>chez les adultes et les jeunes enfants ayant souffert de malnutrition</a:t>
            </a:r>
          </a:p>
        </p:txBody>
      </p:sp>
      <p:pic>
        <p:nvPicPr>
          <p:cNvPr id="6" name="Image 5"/>
          <p:cNvPicPr>
            <a:picLocks noChangeAspect="1"/>
          </p:cNvPicPr>
          <p:nvPr/>
        </p:nvPicPr>
        <p:blipFill rotWithShape="1">
          <a:blip r:embed="rId5"/>
          <a:srcRect r="40792" b="5925"/>
          <a:stretch/>
        </p:blipFill>
        <p:spPr>
          <a:xfrm>
            <a:off x="5063839" y="1536343"/>
            <a:ext cx="4080161" cy="4038957"/>
          </a:xfrm>
          <a:prstGeom prst="rect">
            <a:avLst/>
          </a:prstGeom>
        </p:spPr>
      </p:pic>
    </p:spTree>
    <p:extLst>
      <p:ext uri="{BB962C8B-B14F-4D97-AF65-F5344CB8AC3E}">
        <p14:creationId xmlns:p14="http://schemas.microsoft.com/office/powerpoint/2010/main" val="40485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left)">
                                      <p:cBhvr>
                                        <p:cTn id="31" dur="500"/>
                                        <p:tgtEl>
                                          <p:spTgt spid="2">
                                            <p:txEl>
                                              <p:pRg st="4" end="4"/>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left)">
                                      <p:cBhvr>
                                        <p:cTn id="35" dur="500"/>
                                        <p:tgtEl>
                                          <p:spTgt spid="2">
                                            <p:txEl>
                                              <p:pRg st="5" end="5"/>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wipe(left)">
                                      <p:cBhvr>
                                        <p:cTn id="39" dur="500"/>
                                        <p:tgtEl>
                                          <p:spTgt spid="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7</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7</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226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Objectifs </a:t>
            </a:r>
            <a:r>
              <a:rPr lang="fr-FR" sz="2400" b="1" cap="small" dirty="0" smtClean="0">
                <a:solidFill>
                  <a:srgbClr val="FFFFFF"/>
                </a:solidFill>
              </a:rPr>
              <a:t>des </a:t>
            </a:r>
            <a:r>
              <a:rPr lang="fr-FR" sz="2400" b="1" cap="small" dirty="0">
                <a:solidFill>
                  <a:srgbClr val="FFFFFF"/>
                </a:solidFill>
              </a:rPr>
              <a:t>interventions pour la nutrition </a:t>
            </a:r>
          </a:p>
        </p:txBody>
      </p:sp>
      <p:sp>
        <p:nvSpPr>
          <p:cNvPr id="2" name="Rectangle 1"/>
          <p:cNvSpPr/>
          <p:nvPr/>
        </p:nvSpPr>
        <p:spPr>
          <a:xfrm>
            <a:off x="257059" y="2437718"/>
            <a:ext cx="4024655" cy="3258841"/>
          </a:xfrm>
          <a:prstGeom prst="rect">
            <a:avLst/>
          </a:prstGeom>
        </p:spPr>
        <p:txBody>
          <a:bodyPr wrap="square">
            <a:spAutoFit/>
          </a:bodyPr>
          <a:lstStyle/>
          <a:p>
            <a:pPr marL="514350" indent="-514350">
              <a:lnSpc>
                <a:spcPct val="120000"/>
              </a:lnSpc>
              <a:spcBef>
                <a:spcPts val="0"/>
              </a:spcBef>
              <a:spcAft>
                <a:spcPts val="450"/>
              </a:spcAft>
              <a:buFont typeface="+mj-lt"/>
              <a:buAutoNum type="arabicPeriod" startAt="2"/>
            </a:pPr>
            <a:r>
              <a:rPr lang="fr-FR" sz="2400" b="1" dirty="0" smtClean="0">
                <a:solidFill>
                  <a:schemeClr val="accent4">
                    <a:lumMod val="75000"/>
                  </a:schemeClr>
                </a:solidFill>
              </a:rPr>
              <a:t>S’attaquer </a:t>
            </a:r>
            <a:r>
              <a:rPr lang="fr-FR" sz="2400" b="1" dirty="0">
                <a:solidFill>
                  <a:schemeClr val="accent4">
                    <a:lumMod val="75000"/>
                  </a:schemeClr>
                </a:solidFill>
              </a:rPr>
              <a:t>aux causes sous-jacentes de la malnutrition</a:t>
            </a:r>
          </a:p>
          <a:p>
            <a:pPr marL="514350" indent="-514350">
              <a:lnSpc>
                <a:spcPct val="120000"/>
              </a:lnSpc>
              <a:spcBef>
                <a:spcPts val="0"/>
              </a:spcBef>
              <a:spcAft>
                <a:spcPts val="450"/>
              </a:spcAft>
              <a:buFont typeface="+mj-lt"/>
              <a:buAutoNum type="arabicPeriod" startAt="2"/>
            </a:pPr>
            <a:r>
              <a:rPr lang="fr-FR" sz="2400" b="1" dirty="0">
                <a:solidFill>
                  <a:schemeClr val="accent6">
                    <a:lumMod val="50000"/>
                  </a:schemeClr>
                </a:solidFill>
              </a:rPr>
              <a:t>Soutenir les moyens d’existence </a:t>
            </a:r>
            <a:r>
              <a:rPr lang="fr-FR" sz="2400" b="1" dirty="0" smtClean="0">
                <a:solidFill>
                  <a:schemeClr val="accent6">
                    <a:lumMod val="50000"/>
                  </a:schemeClr>
                </a:solidFill>
              </a:rPr>
              <a:t>et augmenter la résilience</a:t>
            </a:r>
            <a:endParaRPr lang="fr-FR" sz="2400" b="1" dirty="0">
              <a:solidFill>
                <a:schemeClr val="accent6">
                  <a:lumMod val="50000"/>
                </a:schemeClr>
              </a:solidFill>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297" y="2437718"/>
            <a:ext cx="4577445" cy="3050438"/>
          </a:xfrm>
          <a:prstGeom prst="rect">
            <a:avLst/>
          </a:prstGeom>
        </p:spPr>
      </p:pic>
      <p:sp>
        <p:nvSpPr>
          <p:cNvPr id="5" name="Rectangle 4"/>
          <p:cNvSpPr/>
          <p:nvPr/>
        </p:nvSpPr>
        <p:spPr>
          <a:xfrm>
            <a:off x="257059" y="1656421"/>
            <a:ext cx="9622971" cy="495392"/>
          </a:xfrm>
          <a:prstGeom prst="rect">
            <a:avLst/>
          </a:prstGeom>
        </p:spPr>
        <p:txBody>
          <a:bodyPr wrap="square">
            <a:spAutoFit/>
          </a:bodyPr>
          <a:lstStyle/>
          <a:p>
            <a:pPr marL="514350" indent="-514350">
              <a:lnSpc>
                <a:spcPct val="120000"/>
              </a:lnSpc>
              <a:spcAft>
                <a:spcPts val="450"/>
              </a:spcAft>
              <a:buFont typeface="+mj-lt"/>
              <a:buAutoNum type="arabicPeriod"/>
            </a:pPr>
            <a:r>
              <a:rPr lang="fr-FR" sz="2400" b="1" dirty="0">
                <a:solidFill>
                  <a:schemeClr val="accent1">
                    <a:lumMod val="50000"/>
                  </a:schemeClr>
                </a:solidFill>
              </a:rPr>
              <a:t>Atténuer les effets immédiats et « sauver des vies »</a:t>
            </a:r>
          </a:p>
        </p:txBody>
      </p:sp>
    </p:spTree>
    <p:extLst>
      <p:ext uri="{BB962C8B-B14F-4D97-AF65-F5344CB8AC3E}">
        <p14:creationId xmlns:p14="http://schemas.microsoft.com/office/powerpoint/2010/main" val="75181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8</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8</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9518"/>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Objectifs des interventions pour la nutrition </a:t>
            </a:r>
          </a:p>
        </p:txBody>
      </p:sp>
      <p:sp>
        <p:nvSpPr>
          <p:cNvPr id="10" name="Espace réservé du contenu 2">
            <a:extLst>
              <a:ext uri="{FF2B5EF4-FFF2-40B4-BE49-F238E27FC236}">
                <a16:creationId xmlns:a16="http://schemas.microsoft.com/office/drawing/2014/main" xmlns="" id="{69E474F5-FC5A-4524-BA73-7164A196E649}"/>
              </a:ext>
            </a:extLst>
          </p:cNvPr>
          <p:cNvSpPr>
            <a:spLocks noGrp="1"/>
          </p:cNvSpPr>
          <p:nvPr>
            <p:ph idx="1"/>
          </p:nvPr>
        </p:nvSpPr>
        <p:spPr>
          <a:xfrm>
            <a:off x="3548988" y="1539733"/>
            <a:ext cx="5150152" cy="4196103"/>
          </a:xfrm>
        </p:spPr>
        <p:txBody>
          <a:bodyPr>
            <a:normAutofit fontScale="85000" lnSpcReduction="10000"/>
          </a:bodyPr>
          <a:lstStyle/>
          <a:p>
            <a:pPr marL="0" indent="0">
              <a:lnSpc>
                <a:spcPct val="120000"/>
              </a:lnSpc>
              <a:spcAft>
                <a:spcPts val="600"/>
              </a:spcAft>
              <a:buNone/>
            </a:pPr>
            <a:r>
              <a:rPr lang="fr-FR" sz="2700" dirty="0"/>
              <a:t>«  </a:t>
            </a:r>
            <a:r>
              <a:rPr lang="fr-FR" sz="2700" i="1" dirty="0"/>
              <a:t>Afin de </a:t>
            </a:r>
            <a:r>
              <a:rPr lang="fr-FR" sz="2700" b="1" i="1" dirty="0"/>
              <a:t>s'attaquer efficacement aux causes de la malnutrition</a:t>
            </a:r>
            <a:r>
              <a:rPr lang="fr-FR" sz="2700" i="1" dirty="0"/>
              <a:t>, il faut un ensemble intégré et cohérent </a:t>
            </a:r>
            <a:r>
              <a:rPr lang="fr-FR" sz="2700" b="1" i="1" dirty="0"/>
              <a:t>d'interventions spécifiques </a:t>
            </a:r>
            <a:r>
              <a:rPr lang="fr-FR" sz="2700" i="1" dirty="0"/>
              <a:t>combinées à des </a:t>
            </a:r>
            <a:r>
              <a:rPr lang="fr-FR" sz="2700" b="1" i="1" dirty="0"/>
              <a:t>interventions sensibles </a:t>
            </a:r>
            <a:r>
              <a:rPr lang="fr-FR" sz="2700" i="1" dirty="0"/>
              <a:t>à la nutrition et portant sur le système alimentaire, la santé et la santé publique, l'éducation, la nutrition,  la protection et l’égalité des </a:t>
            </a:r>
            <a:r>
              <a:rPr lang="fr-FR" sz="2700" i="1" dirty="0" smtClean="0"/>
              <a:t>sexes</a:t>
            </a:r>
            <a:r>
              <a:rPr lang="x-none" sz="2700" i="1" dirty="0" smtClean="0"/>
              <a:t> </a:t>
            </a:r>
            <a:r>
              <a:rPr lang="fr-FR" sz="2700" dirty="0"/>
              <a:t>»</a:t>
            </a:r>
            <a:endParaRPr lang="fr-FR" sz="2700" i="1" dirty="0"/>
          </a:p>
        </p:txBody>
      </p:sp>
      <p:pic>
        <p:nvPicPr>
          <p:cNvPr id="11" name="Picture 2" descr="error3.png">
            <a:extLst>
              <a:ext uri="{FF2B5EF4-FFF2-40B4-BE49-F238E27FC236}">
                <a16:creationId xmlns:a16="http://schemas.microsoft.com/office/drawing/2014/main" xmlns="" id="{BE3F05D0-DBAC-FF40-844E-DDD08FA5DB3B}"/>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3505" y="1443540"/>
            <a:ext cx="276210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oula mixed with bambara groundnuts">
            <a:extLst>
              <a:ext uri="{FF2B5EF4-FFF2-40B4-BE49-F238E27FC236}">
                <a16:creationId xmlns:a16="http://schemas.microsoft.com/office/drawing/2014/main" xmlns="" id="{7B895B7F-EEC4-3F41-B6E0-CED1AAC1B7F7}"/>
              </a:ext>
            </a:extLst>
          </p:cNvPr>
          <p:cNvPicPr>
            <a:picLocks noChangeAspect="1" noChangeArrowheads="1"/>
          </p:cNvPicPr>
          <p:nvPr>
            <p:custDataLst>
              <p:tags r:id="rId1"/>
            </p:custDataLst>
          </p:nvPr>
        </p:nvPicPr>
        <p:blipFill>
          <a:blip r:embed="rId7" cstate="email">
            <a:extLst>
              <a:ext uri="{28A0092B-C50C-407E-A947-70E740481C1C}">
                <a14:useLocalDpi xmlns:a14="http://schemas.microsoft.com/office/drawing/2010/main"/>
              </a:ext>
            </a:extLst>
          </a:blip>
          <a:srcRect/>
          <a:stretch>
            <a:fillRect/>
          </a:stretch>
        </p:blipFill>
        <p:spPr bwMode="auto">
          <a:xfrm>
            <a:off x="513505" y="3624502"/>
            <a:ext cx="2765332" cy="21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2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9</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9</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59521"/>
            <a:ext cx="4787677" cy="830997"/>
          </a:xfrm>
          <a:prstGeom prst="rect">
            <a:avLst/>
          </a:prstGeom>
          <a:noFill/>
        </p:spPr>
        <p:txBody>
          <a:bodyPr wrap="square" rtlCol="0">
            <a:spAutoFit/>
          </a:bodyPr>
          <a:lstStyle/>
          <a:p>
            <a:pPr defTabSz="363538">
              <a:tabLst>
                <a:tab pos="903288" algn="l"/>
                <a:tab pos="1077913" algn="l"/>
              </a:tabLst>
            </a:pPr>
            <a:r>
              <a:rPr lang="fr-FR" sz="2400" b="1" cap="small" dirty="0">
                <a:solidFill>
                  <a:srgbClr val="FFFFFF"/>
                </a:solidFill>
              </a:rPr>
              <a:t>les interventions selon </a:t>
            </a:r>
            <a:r>
              <a:rPr lang="fr-FR" sz="2400" b="1" cap="small" dirty="0" smtClean="0">
                <a:solidFill>
                  <a:srgbClr val="FFFFFF"/>
                </a:solidFill>
              </a:rPr>
              <a:t>The </a:t>
            </a:r>
            <a:r>
              <a:rPr lang="fr-FR" sz="2400" b="1" cap="small" dirty="0">
                <a:solidFill>
                  <a:srgbClr val="FFFFFF"/>
                </a:solidFill>
              </a:rPr>
              <a:t>Lancet 2008</a:t>
            </a:r>
          </a:p>
        </p:txBody>
      </p:sp>
      <p:pic>
        <p:nvPicPr>
          <p:cNvPr id="10" name="Picture 3">
            <a:extLst>
              <a:ext uri="{FF2B5EF4-FFF2-40B4-BE49-F238E27FC236}">
                <a16:creationId xmlns:a16="http://schemas.microsoft.com/office/drawing/2014/main" xmlns="" id="{8F2ABF15-31FC-0C4C-BCE8-9CE458D5E716}"/>
              </a:ext>
            </a:extLst>
          </p:cNvPr>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122599" y="1427427"/>
            <a:ext cx="4025266" cy="395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69321" y="1078651"/>
            <a:ext cx="4640535" cy="5016758"/>
          </a:xfrm>
          <a:prstGeom prst="rect">
            <a:avLst/>
          </a:prstGeom>
        </p:spPr>
        <p:txBody>
          <a:bodyPr wrap="square">
            <a:spAutoFit/>
          </a:bodyPr>
          <a:lstStyle/>
          <a:p>
            <a:r>
              <a:rPr lang="fr-FR" sz="2000" b="1" dirty="0"/>
              <a:t>Les interventions efficaces pour la nutrition </a:t>
            </a:r>
            <a:r>
              <a:rPr lang="fr-FR" sz="2000" dirty="0" smtClean="0"/>
              <a:t>- </a:t>
            </a:r>
            <a:r>
              <a:rPr lang="fr-FR" sz="2000" i="1" dirty="0" smtClean="0"/>
              <a:t>Séries </a:t>
            </a:r>
            <a:r>
              <a:rPr lang="fr-FR" sz="2000" i="1" dirty="0"/>
              <a:t>de The Lancet 2008</a:t>
            </a:r>
            <a:br>
              <a:rPr lang="fr-FR" sz="2000" i="1" dirty="0"/>
            </a:br>
            <a:r>
              <a:rPr lang="x-none" sz="2000" dirty="0"/>
              <a:t/>
            </a:r>
            <a:br>
              <a:rPr lang="x-none" sz="2000" dirty="0"/>
            </a:br>
            <a:r>
              <a:rPr lang="x-none" sz="2000" dirty="0" smtClean="0"/>
              <a:t>…</a:t>
            </a:r>
            <a:r>
              <a:rPr lang="fr-FR" sz="2000" dirty="0" smtClean="0"/>
              <a:t>  « </a:t>
            </a:r>
            <a:r>
              <a:rPr lang="x-none" sz="2000" dirty="0" smtClean="0">
                <a:solidFill>
                  <a:schemeClr val="accent1">
                    <a:lumMod val="50000"/>
                  </a:schemeClr>
                </a:solidFill>
              </a:rPr>
              <a:t>soulignai</a:t>
            </a:r>
            <a:r>
              <a:rPr lang="fr-FR" sz="2000" dirty="0" smtClean="0">
                <a:solidFill>
                  <a:schemeClr val="accent1">
                    <a:lumMod val="50000"/>
                  </a:schemeClr>
                </a:solidFill>
              </a:rPr>
              <a:t>t</a:t>
            </a:r>
            <a:r>
              <a:rPr lang="x-none" sz="2000" dirty="0" smtClean="0">
                <a:solidFill>
                  <a:schemeClr val="accent1">
                    <a:lumMod val="50000"/>
                  </a:schemeClr>
                </a:solidFill>
              </a:rPr>
              <a:t> </a:t>
            </a:r>
            <a:r>
              <a:rPr lang="x-none" sz="2000" dirty="0">
                <a:solidFill>
                  <a:schemeClr val="accent1">
                    <a:lumMod val="50000"/>
                  </a:schemeClr>
                </a:solidFill>
              </a:rPr>
              <a:t>la nécessité de lutter contre le retard de croissance, de se concentrer en particulier sur les </a:t>
            </a:r>
            <a:r>
              <a:rPr lang="x-none" sz="2000" b="1" dirty="0">
                <a:solidFill>
                  <a:schemeClr val="accent1">
                    <a:lumMod val="50000"/>
                  </a:schemeClr>
                </a:solidFill>
              </a:rPr>
              <a:t>1 000 jours les plus décisifs </a:t>
            </a:r>
            <a:r>
              <a:rPr lang="x-none" sz="2000" dirty="0">
                <a:solidFill>
                  <a:schemeClr val="accent1">
                    <a:lumMod val="50000"/>
                  </a:schemeClr>
                </a:solidFill>
              </a:rPr>
              <a:t>allant de la conception au deuxième anniversaire de </a:t>
            </a:r>
            <a:r>
              <a:rPr lang="x-none" sz="2000" dirty="0" smtClean="0">
                <a:solidFill>
                  <a:schemeClr val="accent1">
                    <a:lumMod val="50000"/>
                  </a:schemeClr>
                </a:solidFill>
              </a:rPr>
              <a:t>l’enfant</a:t>
            </a:r>
            <a:r>
              <a:rPr lang="x-none" sz="2000" dirty="0">
                <a:solidFill>
                  <a:schemeClr val="accent1">
                    <a:lumMod val="50000"/>
                  </a:schemeClr>
                </a:solidFill>
              </a:rPr>
              <a:t> et d’adopter des </a:t>
            </a:r>
            <a:r>
              <a:rPr lang="x-none" sz="2000" b="1" dirty="0">
                <a:solidFill>
                  <a:schemeClr val="accent1">
                    <a:lumMod val="50000"/>
                  </a:schemeClr>
                </a:solidFill>
              </a:rPr>
              <a:t>approches contribuant à la nutrition pour lutter contre les causes sous-jacentes de la malnutrition ainsi que des interventions spécifiques à la nutrition pour lutter contre ses manifestations </a:t>
            </a:r>
            <a:r>
              <a:rPr lang="x-none" sz="2000" b="1" dirty="0" smtClean="0">
                <a:solidFill>
                  <a:schemeClr val="accent1">
                    <a:lumMod val="50000"/>
                  </a:schemeClr>
                </a:solidFill>
              </a:rPr>
              <a:t>directes</a:t>
            </a:r>
            <a:r>
              <a:rPr lang="fr-FR" sz="2000" dirty="0" smtClean="0"/>
              <a:t> »</a:t>
            </a:r>
            <a:endParaRPr lang="fr-FR" sz="2000" dirty="0"/>
          </a:p>
        </p:txBody>
      </p:sp>
    </p:spTree>
    <p:extLst>
      <p:ext uri="{BB962C8B-B14F-4D97-AF65-F5344CB8AC3E}">
        <p14:creationId xmlns:p14="http://schemas.microsoft.com/office/powerpoint/2010/main" val="20585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1945</TotalTime>
  <Words>2320</Words>
  <Application>Microsoft Office PowerPoint</Application>
  <PresentationFormat>Affichage à l'écran (4:3)</PresentationFormat>
  <Paragraphs>361</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15</vt:i4>
      </vt:variant>
    </vt:vector>
  </HeadingPairs>
  <TitlesOfParts>
    <vt:vector size="23" baseType="lpstr">
      <vt:lpstr>Arial</vt:lpstr>
      <vt:lpstr>Calibri</vt:lpstr>
      <vt:lpstr>Calibri Light</vt:lpstr>
      <vt:lpstr>Cambria</vt:lpstr>
      <vt:lpstr>Trebuchet MS</vt:lpstr>
      <vt:lpstr>Wingdings 2</vt:lpstr>
      <vt:lpstr>Office Theme</vt:lpstr>
      <vt:lpstr>1_Thème Office</vt:lpstr>
      <vt:lpstr>Interventions de lutte contre la malnutrition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en nutrition</dc:title>
  <dc:creator>Saboya Montserrat</dc:creator>
  <cp:lastModifiedBy>guillaume</cp:lastModifiedBy>
  <cp:revision>177</cp:revision>
  <cp:lastPrinted>2020-07-10T10:13:23Z</cp:lastPrinted>
  <dcterms:created xsi:type="dcterms:W3CDTF">2020-04-04T09:56:18Z</dcterms:created>
  <dcterms:modified xsi:type="dcterms:W3CDTF">2021-02-09T09:52:26Z</dcterms:modified>
</cp:coreProperties>
</file>